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sldIdLst>
    <p:sldId id="256" r:id="rId2"/>
    <p:sldId id="276" r:id="rId3"/>
    <p:sldId id="315" r:id="rId4"/>
    <p:sldId id="347" r:id="rId5"/>
    <p:sldId id="302" r:id="rId6"/>
    <p:sldId id="300" r:id="rId7"/>
    <p:sldId id="307" r:id="rId8"/>
    <p:sldId id="350" r:id="rId9"/>
    <p:sldId id="351" r:id="rId10"/>
    <p:sldId id="352" r:id="rId11"/>
    <p:sldId id="346" r:id="rId12"/>
    <p:sldId id="354" r:id="rId13"/>
    <p:sldId id="333" r:id="rId14"/>
    <p:sldId id="334" r:id="rId15"/>
    <p:sldId id="336" r:id="rId16"/>
    <p:sldId id="342" r:id="rId17"/>
    <p:sldId id="343" r:id="rId18"/>
    <p:sldId id="344" r:id="rId19"/>
    <p:sldId id="34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59" autoAdjust="0"/>
    <p:restoredTop sz="93712" autoAdjust="0"/>
  </p:normalViewPr>
  <p:slideViewPr>
    <p:cSldViewPr snapToGrid="0">
      <p:cViewPr varScale="1">
        <p:scale>
          <a:sx n="77" d="100"/>
          <a:sy n="77" d="100"/>
        </p:scale>
        <p:origin x="108" y="414"/>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mon Ruggiero" userId="3ff204495538514a" providerId="LiveId" clId="{7921DE8E-19F1-45E1-AAB7-B4B95CCEA445}"/>
    <pc:docChg chg="custSel delSld modSld">
      <pc:chgData name="Simon Ruggiero" userId="3ff204495538514a" providerId="LiveId" clId="{7921DE8E-19F1-45E1-AAB7-B4B95CCEA445}" dt="2020-05-13T06:17:59.271" v="30" actId="20577"/>
      <pc:docMkLst>
        <pc:docMk/>
      </pc:docMkLst>
      <pc:sldChg chg="modSp">
        <pc:chgData name="Simon Ruggiero" userId="3ff204495538514a" providerId="LiveId" clId="{7921DE8E-19F1-45E1-AAB7-B4B95CCEA445}" dt="2020-05-13T06:17:59.271" v="30" actId="20577"/>
        <pc:sldMkLst>
          <pc:docMk/>
          <pc:sldMk cId="2958508334" sldId="276"/>
        </pc:sldMkLst>
        <pc:spChg chg="mod">
          <ac:chgData name="Simon Ruggiero" userId="3ff204495538514a" providerId="LiveId" clId="{7921DE8E-19F1-45E1-AAB7-B4B95CCEA445}" dt="2020-05-13T06:17:53.859" v="21" actId="20577"/>
          <ac:spMkLst>
            <pc:docMk/>
            <pc:sldMk cId="2958508334" sldId="276"/>
            <ac:spMk id="2" creationId="{00000000-0000-0000-0000-000000000000}"/>
          </ac:spMkLst>
        </pc:spChg>
        <pc:spChg chg="mod">
          <ac:chgData name="Simon Ruggiero" userId="3ff204495538514a" providerId="LiveId" clId="{7921DE8E-19F1-45E1-AAB7-B4B95CCEA445}" dt="2020-05-13T06:17:59.271" v="30" actId="20577"/>
          <ac:spMkLst>
            <pc:docMk/>
            <pc:sldMk cId="2958508334" sldId="276"/>
            <ac:spMk id="3" creationId="{00000000-0000-0000-0000-000000000000}"/>
          </ac:spMkLst>
        </pc:spChg>
      </pc:sldChg>
      <pc:sldChg chg="del">
        <pc:chgData name="Simon Ruggiero" userId="3ff204495538514a" providerId="LiveId" clId="{7921DE8E-19F1-45E1-AAB7-B4B95CCEA445}" dt="2020-05-13T06:17:43.828" v="0" actId="2696"/>
        <pc:sldMkLst>
          <pc:docMk/>
          <pc:sldMk cId="277689470" sldId="29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72118A-2130-4AB7-A5D0-E495C59A6F17}" type="datetimeFigureOut">
              <a:rPr lang="en-GB" smtClean="0"/>
              <a:pPr/>
              <a:t>13/05/2020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083557-7D29-47E3-B531-61D68853D028}" type="slidenum">
              <a:rPr lang="en-GB" smtClean="0"/>
              <a:pPr/>
              <a:t>‹#›</a:t>
            </a:fld>
            <a:endParaRPr lang="en-GB"/>
          </a:p>
        </p:txBody>
      </p:sp>
    </p:spTree>
    <p:extLst>
      <p:ext uri="{BB962C8B-B14F-4D97-AF65-F5344CB8AC3E}">
        <p14:creationId xmlns:p14="http://schemas.microsoft.com/office/powerpoint/2010/main" val="1511639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7083557-7D29-47E3-B531-61D68853D028}" type="slidenum">
              <a:rPr lang="en-GB" smtClean="0"/>
              <a:pPr/>
              <a:t>1</a:t>
            </a:fld>
            <a:endParaRPr lang="en-GB"/>
          </a:p>
        </p:txBody>
      </p:sp>
    </p:spTree>
    <p:extLst>
      <p:ext uri="{BB962C8B-B14F-4D97-AF65-F5344CB8AC3E}">
        <p14:creationId xmlns:p14="http://schemas.microsoft.com/office/powerpoint/2010/main" val="218608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10</a:t>
            </a:fld>
            <a:endParaRPr lang="en-GB"/>
          </a:p>
        </p:txBody>
      </p:sp>
    </p:spTree>
    <p:extLst>
      <p:ext uri="{BB962C8B-B14F-4D97-AF65-F5344CB8AC3E}">
        <p14:creationId xmlns:p14="http://schemas.microsoft.com/office/powerpoint/2010/main" val="31685691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11</a:t>
            </a:fld>
            <a:endParaRPr lang="en-GB"/>
          </a:p>
        </p:txBody>
      </p:sp>
    </p:spTree>
    <p:extLst>
      <p:ext uri="{BB962C8B-B14F-4D97-AF65-F5344CB8AC3E}">
        <p14:creationId xmlns:p14="http://schemas.microsoft.com/office/powerpoint/2010/main" val="17789787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12</a:t>
            </a:fld>
            <a:endParaRPr lang="en-GB"/>
          </a:p>
        </p:txBody>
      </p:sp>
    </p:spTree>
    <p:extLst>
      <p:ext uri="{BB962C8B-B14F-4D97-AF65-F5344CB8AC3E}">
        <p14:creationId xmlns:p14="http://schemas.microsoft.com/office/powerpoint/2010/main" val="5423394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13</a:t>
            </a:fld>
            <a:endParaRPr lang="en-GB"/>
          </a:p>
        </p:txBody>
      </p:sp>
    </p:spTree>
    <p:extLst>
      <p:ext uri="{BB962C8B-B14F-4D97-AF65-F5344CB8AC3E}">
        <p14:creationId xmlns:p14="http://schemas.microsoft.com/office/powerpoint/2010/main" val="39580242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14</a:t>
            </a:fld>
            <a:endParaRPr lang="en-GB"/>
          </a:p>
        </p:txBody>
      </p:sp>
    </p:spTree>
    <p:extLst>
      <p:ext uri="{BB962C8B-B14F-4D97-AF65-F5344CB8AC3E}">
        <p14:creationId xmlns:p14="http://schemas.microsoft.com/office/powerpoint/2010/main" val="6093280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15</a:t>
            </a:fld>
            <a:endParaRPr lang="en-GB"/>
          </a:p>
        </p:txBody>
      </p:sp>
    </p:spTree>
    <p:extLst>
      <p:ext uri="{BB962C8B-B14F-4D97-AF65-F5344CB8AC3E}">
        <p14:creationId xmlns:p14="http://schemas.microsoft.com/office/powerpoint/2010/main" val="37169674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16</a:t>
            </a:fld>
            <a:endParaRPr lang="en-GB"/>
          </a:p>
        </p:txBody>
      </p:sp>
    </p:spTree>
    <p:extLst>
      <p:ext uri="{BB962C8B-B14F-4D97-AF65-F5344CB8AC3E}">
        <p14:creationId xmlns:p14="http://schemas.microsoft.com/office/powerpoint/2010/main" val="15231616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17</a:t>
            </a:fld>
            <a:endParaRPr lang="en-GB"/>
          </a:p>
        </p:txBody>
      </p:sp>
    </p:spTree>
    <p:extLst>
      <p:ext uri="{BB962C8B-B14F-4D97-AF65-F5344CB8AC3E}">
        <p14:creationId xmlns:p14="http://schemas.microsoft.com/office/powerpoint/2010/main" val="24966880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18</a:t>
            </a:fld>
            <a:endParaRPr lang="en-GB"/>
          </a:p>
        </p:txBody>
      </p:sp>
    </p:spTree>
    <p:extLst>
      <p:ext uri="{BB962C8B-B14F-4D97-AF65-F5344CB8AC3E}">
        <p14:creationId xmlns:p14="http://schemas.microsoft.com/office/powerpoint/2010/main" val="13136128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19</a:t>
            </a:fld>
            <a:endParaRPr lang="en-GB"/>
          </a:p>
        </p:txBody>
      </p:sp>
    </p:spTree>
    <p:extLst>
      <p:ext uri="{BB962C8B-B14F-4D97-AF65-F5344CB8AC3E}">
        <p14:creationId xmlns:p14="http://schemas.microsoft.com/office/powerpoint/2010/main" val="34259498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2</a:t>
            </a:fld>
            <a:endParaRPr lang="en-GB"/>
          </a:p>
        </p:txBody>
      </p:sp>
    </p:spTree>
    <p:extLst>
      <p:ext uri="{BB962C8B-B14F-4D97-AF65-F5344CB8AC3E}">
        <p14:creationId xmlns:p14="http://schemas.microsoft.com/office/powerpoint/2010/main" val="10856832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3</a:t>
            </a:fld>
            <a:endParaRPr lang="en-GB"/>
          </a:p>
        </p:txBody>
      </p:sp>
    </p:spTree>
    <p:extLst>
      <p:ext uri="{BB962C8B-B14F-4D97-AF65-F5344CB8AC3E}">
        <p14:creationId xmlns:p14="http://schemas.microsoft.com/office/powerpoint/2010/main" val="723059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4</a:t>
            </a:fld>
            <a:endParaRPr lang="en-GB"/>
          </a:p>
        </p:txBody>
      </p:sp>
    </p:spTree>
    <p:extLst>
      <p:ext uri="{BB962C8B-B14F-4D97-AF65-F5344CB8AC3E}">
        <p14:creationId xmlns:p14="http://schemas.microsoft.com/office/powerpoint/2010/main" val="42464411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5</a:t>
            </a:fld>
            <a:endParaRPr lang="en-GB"/>
          </a:p>
        </p:txBody>
      </p:sp>
    </p:spTree>
    <p:extLst>
      <p:ext uri="{BB962C8B-B14F-4D97-AF65-F5344CB8AC3E}">
        <p14:creationId xmlns:p14="http://schemas.microsoft.com/office/powerpoint/2010/main" val="36309782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6</a:t>
            </a:fld>
            <a:endParaRPr lang="en-GB"/>
          </a:p>
        </p:txBody>
      </p:sp>
    </p:spTree>
    <p:extLst>
      <p:ext uri="{BB962C8B-B14F-4D97-AF65-F5344CB8AC3E}">
        <p14:creationId xmlns:p14="http://schemas.microsoft.com/office/powerpoint/2010/main" val="368757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7</a:t>
            </a:fld>
            <a:endParaRPr lang="en-GB"/>
          </a:p>
        </p:txBody>
      </p:sp>
    </p:spTree>
    <p:extLst>
      <p:ext uri="{BB962C8B-B14F-4D97-AF65-F5344CB8AC3E}">
        <p14:creationId xmlns:p14="http://schemas.microsoft.com/office/powerpoint/2010/main" val="3687576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8</a:t>
            </a:fld>
            <a:endParaRPr lang="en-GB"/>
          </a:p>
        </p:txBody>
      </p:sp>
    </p:spTree>
    <p:extLst>
      <p:ext uri="{BB962C8B-B14F-4D97-AF65-F5344CB8AC3E}">
        <p14:creationId xmlns:p14="http://schemas.microsoft.com/office/powerpoint/2010/main" val="368757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7083557-7D29-47E3-B531-61D68853D028}" type="slidenum">
              <a:rPr lang="en-GB" smtClean="0"/>
              <a:pPr/>
              <a:t>9</a:t>
            </a:fld>
            <a:endParaRPr lang="en-GB"/>
          </a:p>
        </p:txBody>
      </p:sp>
    </p:spTree>
    <p:extLst>
      <p:ext uri="{BB962C8B-B14F-4D97-AF65-F5344CB8AC3E}">
        <p14:creationId xmlns:p14="http://schemas.microsoft.com/office/powerpoint/2010/main" val="3687576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5/13/2020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5/13/2020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5/13/2020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5/13/2020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pPr/>
              <a:t>5/13/2020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pPr/>
              <a:t>5/13/2020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pPr/>
              <a:t>5/13/2020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pPr/>
              <a:t>5/13/2020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pPr/>
              <a:t>5/13/2020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pPr/>
              <a:t>5/13/2020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pPr/>
              <a:t>5/13/2020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pPr/>
              <a:t>5/13/2020</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docid=0IJ0rUoj_AYTCM&amp;tbnid=5Zp5r1ztvRt8wM:&amp;ved=0CAcQjRw&amp;url=http://philosophyofscienceportal.blogspot.com/2011/06/deceased-john-hospers.html&amp;ei=0KorVIPvC4fuaIy7gcAI&amp;bvm=bv.76477589,d.d2s&amp;psig=AFQjCNFPQXVBoWQAC4VymrVx0RPrJefEsg&amp;ust=1412234279814909"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12879" y="1"/>
            <a:ext cx="12192000" cy="3429000"/>
          </a:xfrm>
          <a:prstGeom prst="rect">
            <a:avLst/>
          </a:prstGeom>
          <a:solidFill>
            <a:schemeClr val="accent4"/>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ctrTitle"/>
          </p:nvPr>
        </p:nvSpPr>
        <p:spPr/>
        <p:txBody>
          <a:bodyPr>
            <a:normAutofit/>
          </a:bodyPr>
          <a:lstStyle/>
          <a:p>
            <a:r>
              <a:rPr lang="en-GB" dirty="0">
                <a:solidFill>
                  <a:schemeClr val="bg1"/>
                </a:solidFill>
              </a:rPr>
              <a:t>Virtue Ethics</a:t>
            </a:r>
          </a:p>
        </p:txBody>
      </p:sp>
      <p:sp>
        <p:nvSpPr>
          <p:cNvPr id="3" name="Subtitle 2"/>
          <p:cNvSpPr>
            <a:spLocks noGrp="1"/>
          </p:cNvSpPr>
          <p:nvPr>
            <p:ph type="subTitle" idx="1"/>
          </p:nvPr>
        </p:nvSpPr>
        <p:spPr/>
        <p:txBody>
          <a:bodyPr>
            <a:normAutofit/>
          </a:bodyPr>
          <a:lstStyle/>
          <a:p>
            <a:r>
              <a:rPr lang="en-GB" dirty="0">
                <a:solidFill>
                  <a:schemeClr val="bg1"/>
                </a:solidFill>
              </a:rPr>
              <a:t>A2 Religious Studies</a:t>
            </a:r>
          </a:p>
          <a:p>
            <a:r>
              <a:rPr lang="en-GB" dirty="0">
                <a:solidFill>
                  <a:schemeClr val="bg1"/>
                </a:solidFill>
              </a:rPr>
              <a:t>Religious Ethics</a:t>
            </a:r>
          </a:p>
        </p:txBody>
      </p:sp>
    </p:spTree>
    <p:extLst>
      <p:ext uri="{BB962C8B-B14F-4D97-AF65-F5344CB8AC3E}">
        <p14:creationId xmlns:p14="http://schemas.microsoft.com/office/powerpoint/2010/main" val="784154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0"/>
            <a:ext cx="12192000" cy="1696452"/>
          </a:xfrm>
          <a:prstGeom prst="rect">
            <a:avLst/>
          </a:prstGeom>
          <a:solidFill>
            <a:schemeClr val="accent4"/>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a:solidFill>
                  <a:schemeClr val="bg1"/>
                </a:solidFill>
              </a:rPr>
              <a:t>moral virtue is a mean between two vices</a:t>
            </a:r>
            <a:endParaRPr lang="en-GB" i="1" dirty="0">
              <a:solidFill>
                <a:schemeClr val="bg1"/>
              </a:solidFill>
            </a:endParaRPr>
          </a:p>
        </p:txBody>
      </p:sp>
      <p:sp>
        <p:nvSpPr>
          <p:cNvPr id="3" name="Content Placeholder 2"/>
          <p:cNvSpPr>
            <a:spLocks noGrp="1"/>
          </p:cNvSpPr>
          <p:nvPr>
            <p:ph idx="1"/>
          </p:nvPr>
        </p:nvSpPr>
        <p:spPr>
          <a:xfrm>
            <a:off x="838200" y="1825625"/>
            <a:ext cx="10328564" cy="4351338"/>
          </a:xfrm>
        </p:spPr>
        <p:txBody>
          <a:bodyPr>
            <a:normAutofit/>
          </a:bodyPr>
          <a:lstStyle/>
          <a:p>
            <a:pPr>
              <a:buNone/>
            </a:pPr>
            <a:r>
              <a:rPr lang="en-GB" sz="1800" dirty="0">
                <a:latin typeface="Calibri" charset="0"/>
              </a:rPr>
              <a:t>	“We have now said enough to show that </a:t>
            </a:r>
            <a:r>
              <a:rPr lang="en-GB" sz="1800" b="1" dirty="0">
                <a:latin typeface="Calibri" charset="0"/>
              </a:rPr>
              <a:t>moral virtue</a:t>
            </a:r>
            <a:r>
              <a:rPr lang="en-GB" sz="1800" dirty="0">
                <a:latin typeface="Calibri" charset="0"/>
              </a:rPr>
              <a:t> is a mean and in what sense it is so: that it </a:t>
            </a:r>
            <a:r>
              <a:rPr lang="en-GB" sz="1800" b="1" dirty="0">
                <a:latin typeface="Calibri" charset="0"/>
              </a:rPr>
              <a:t>is a mean between two vices, one of excess and the other of deficiency</a:t>
            </a:r>
            <a:r>
              <a:rPr lang="en-GB" sz="1800" dirty="0">
                <a:latin typeface="Calibri" charset="0"/>
              </a:rPr>
              <a:t>, and that it is such because it aims at hitting the mean point in feelings and actions. For this reason it is a difficult business to be good; because in any given case it is difficult to find the mid-point [...] It is easy to get angry […] </a:t>
            </a:r>
            <a:r>
              <a:rPr lang="en-GB" sz="1800" b="1" dirty="0">
                <a:latin typeface="Calibri" charset="0"/>
              </a:rPr>
              <a:t>but to feel or act towards the right person to the right extent at the right time for the right reason in the right way </a:t>
            </a:r>
            <a:r>
              <a:rPr lang="en-GB" sz="1800" dirty="0">
                <a:latin typeface="Calibri" charset="0"/>
              </a:rPr>
              <a:t>– that is not easy, and it is not  everyone that can do it.”</a:t>
            </a:r>
          </a:p>
        </p:txBody>
      </p:sp>
    </p:spTree>
    <p:extLst>
      <p:ext uri="{BB962C8B-B14F-4D97-AF65-F5344CB8AC3E}">
        <p14:creationId xmlns:p14="http://schemas.microsoft.com/office/powerpoint/2010/main" val="561825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848814" y="-30"/>
            <a:ext cx="1343186" cy="6858030"/>
          </a:xfrm>
          <a:prstGeom prst="rect">
            <a:avLst/>
          </a:prstGeom>
          <a:solidFill>
            <a:schemeClr val="accent4"/>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dirty="0"/>
          </a:p>
        </p:txBody>
      </p:sp>
      <p:sp>
        <p:nvSpPr>
          <p:cNvPr id="2" name="Title 1"/>
          <p:cNvSpPr>
            <a:spLocks noGrp="1"/>
          </p:cNvSpPr>
          <p:nvPr>
            <p:ph type="title"/>
          </p:nvPr>
        </p:nvSpPr>
        <p:spPr>
          <a:xfrm rot="5400000">
            <a:off x="7913176" y="2579176"/>
            <a:ext cx="6858000" cy="1699647"/>
          </a:xfrm>
        </p:spPr>
        <p:txBody>
          <a:bodyPr/>
          <a:lstStyle/>
          <a:p>
            <a:r>
              <a:rPr lang="en-GB" dirty="0">
                <a:solidFill>
                  <a:schemeClr val="bg1"/>
                </a:solidFill>
              </a:rPr>
              <a:t>The Golden Mean</a:t>
            </a:r>
          </a:p>
        </p:txBody>
      </p:sp>
      <p:graphicFrame>
        <p:nvGraphicFramePr>
          <p:cNvPr id="7" name="Table 6"/>
          <p:cNvGraphicFramePr>
            <a:graphicFrameLocks noGrp="1"/>
          </p:cNvGraphicFramePr>
          <p:nvPr>
            <p:extLst>
              <p:ext uri="{D42A27DB-BD31-4B8C-83A1-F6EECF244321}">
                <p14:modId xmlns:p14="http://schemas.microsoft.com/office/powerpoint/2010/main" val="266265255"/>
              </p:ext>
            </p:extLst>
          </p:nvPr>
        </p:nvGraphicFramePr>
        <p:xfrm>
          <a:off x="358183" y="316708"/>
          <a:ext cx="9979184" cy="5990782"/>
        </p:xfrm>
        <a:graphic>
          <a:graphicData uri="http://schemas.openxmlformats.org/drawingml/2006/table">
            <a:tbl>
              <a:tblPr firstRow="1" bandRow="1">
                <a:tableStyleId>{00A15C55-8517-42AA-B614-E9B94910E393}</a:tableStyleId>
              </a:tblPr>
              <a:tblGrid>
                <a:gridCol w="2494796">
                  <a:extLst>
                    <a:ext uri="{9D8B030D-6E8A-4147-A177-3AD203B41FA5}">
                      <a16:colId xmlns:a16="http://schemas.microsoft.com/office/drawing/2014/main" val="20003"/>
                    </a:ext>
                  </a:extLst>
                </a:gridCol>
                <a:gridCol w="2494796">
                  <a:extLst>
                    <a:ext uri="{9D8B030D-6E8A-4147-A177-3AD203B41FA5}">
                      <a16:colId xmlns:a16="http://schemas.microsoft.com/office/drawing/2014/main" val="20000"/>
                    </a:ext>
                  </a:extLst>
                </a:gridCol>
                <a:gridCol w="2494796">
                  <a:extLst>
                    <a:ext uri="{9D8B030D-6E8A-4147-A177-3AD203B41FA5}">
                      <a16:colId xmlns:a16="http://schemas.microsoft.com/office/drawing/2014/main" val="20001"/>
                    </a:ext>
                  </a:extLst>
                </a:gridCol>
                <a:gridCol w="2494796">
                  <a:extLst>
                    <a:ext uri="{9D8B030D-6E8A-4147-A177-3AD203B41FA5}">
                      <a16:colId xmlns:a16="http://schemas.microsoft.com/office/drawing/2014/main" val="20002"/>
                    </a:ext>
                  </a:extLst>
                </a:gridCol>
              </a:tblGrid>
              <a:tr h="396214">
                <a:tc>
                  <a:txBody>
                    <a:bodyPr/>
                    <a:lstStyle/>
                    <a:p>
                      <a:pPr algn="ctr"/>
                      <a:r>
                        <a:rPr lang="en-GB" dirty="0"/>
                        <a:t>Sphere of action or feeling</a:t>
                      </a:r>
                    </a:p>
                  </a:txBody>
                  <a:tcPr/>
                </a:tc>
                <a:tc>
                  <a:txBody>
                    <a:bodyPr/>
                    <a:lstStyle/>
                    <a:p>
                      <a:pPr algn="ctr"/>
                      <a:r>
                        <a:rPr lang="en-GB" dirty="0"/>
                        <a:t>Vice (deficient)</a:t>
                      </a:r>
                    </a:p>
                  </a:txBody>
                  <a:tcPr/>
                </a:tc>
                <a:tc>
                  <a:txBody>
                    <a:bodyPr/>
                    <a:lstStyle/>
                    <a:p>
                      <a:pPr algn="ctr"/>
                      <a:r>
                        <a:rPr lang="en-GB" dirty="0"/>
                        <a:t>Virtue</a:t>
                      </a:r>
                      <a:r>
                        <a:rPr lang="en-GB" baseline="0" dirty="0"/>
                        <a:t> (Mean)</a:t>
                      </a:r>
                      <a:endParaRPr lang="en-GB" dirty="0"/>
                    </a:p>
                  </a:txBody>
                  <a:tcPr/>
                </a:tc>
                <a:tc>
                  <a:txBody>
                    <a:bodyPr/>
                    <a:lstStyle/>
                    <a:p>
                      <a:pPr algn="ctr"/>
                      <a:r>
                        <a:rPr lang="en-GB" dirty="0"/>
                        <a:t>Vice (Excess)</a:t>
                      </a:r>
                    </a:p>
                  </a:txBody>
                  <a:tcPr/>
                </a:tc>
                <a:extLst>
                  <a:ext uri="{0D108BD9-81ED-4DB2-BD59-A6C34878D82A}">
                    <a16:rowId xmlns:a16="http://schemas.microsoft.com/office/drawing/2014/main" val="10000"/>
                  </a:ext>
                </a:extLst>
              </a:tr>
              <a:tr h="764386">
                <a:tc>
                  <a:txBody>
                    <a:bodyPr/>
                    <a:lstStyle/>
                    <a:p>
                      <a:pPr algn="ctr"/>
                      <a:r>
                        <a:rPr lang="en-GB" dirty="0"/>
                        <a:t>Confidence</a:t>
                      </a:r>
                      <a:r>
                        <a:rPr lang="en-GB" baseline="0" dirty="0"/>
                        <a:t> and fear</a:t>
                      </a:r>
                      <a:endParaRPr lang="en-GB" dirty="0"/>
                    </a:p>
                  </a:txBody>
                  <a:tcPr/>
                </a:tc>
                <a:tc>
                  <a:txBody>
                    <a:bodyPr/>
                    <a:lstStyle/>
                    <a:p>
                      <a:pPr algn="ctr"/>
                      <a:r>
                        <a:rPr lang="en-GB" dirty="0"/>
                        <a:t>Cowardice</a:t>
                      </a:r>
                    </a:p>
                    <a:p>
                      <a:pPr algn="ctr"/>
                      <a:r>
                        <a:rPr lang="en-GB" i="1" dirty="0" err="1"/>
                        <a:t>Deilia</a:t>
                      </a:r>
                      <a:endParaRPr lang="en-GB" i="1" dirty="0"/>
                    </a:p>
                  </a:txBody>
                  <a:tcPr/>
                </a:tc>
                <a:tc>
                  <a:txBody>
                    <a:bodyPr/>
                    <a:lstStyle/>
                    <a:p>
                      <a:pPr algn="ctr"/>
                      <a:r>
                        <a:rPr lang="en-GB" dirty="0"/>
                        <a:t>Courage</a:t>
                      </a:r>
                    </a:p>
                    <a:p>
                      <a:pPr algn="ctr"/>
                      <a:r>
                        <a:rPr lang="en-GB" i="1" dirty="0" err="1"/>
                        <a:t>Andreia</a:t>
                      </a:r>
                      <a:endParaRPr lang="en-GB" i="1" dirty="0"/>
                    </a:p>
                  </a:txBody>
                  <a:tcPr/>
                </a:tc>
                <a:tc>
                  <a:txBody>
                    <a:bodyPr/>
                    <a:lstStyle/>
                    <a:p>
                      <a:pPr algn="ctr"/>
                      <a:r>
                        <a:rPr lang="en-GB" dirty="0"/>
                        <a:t>Recklessness</a:t>
                      </a:r>
                    </a:p>
                    <a:p>
                      <a:pPr algn="ctr"/>
                      <a:r>
                        <a:rPr lang="en-GB" i="1" dirty="0" err="1"/>
                        <a:t>thrasutes</a:t>
                      </a:r>
                      <a:endParaRPr lang="en-GB" i="1" dirty="0"/>
                    </a:p>
                  </a:txBody>
                  <a:tcPr/>
                </a:tc>
                <a:extLst>
                  <a:ext uri="{0D108BD9-81ED-4DB2-BD59-A6C34878D82A}">
                    <a16:rowId xmlns:a16="http://schemas.microsoft.com/office/drawing/2014/main" val="10001"/>
                  </a:ext>
                </a:extLst>
              </a:tr>
              <a:tr h="764386">
                <a:tc>
                  <a:txBody>
                    <a:bodyPr/>
                    <a:lstStyle/>
                    <a:p>
                      <a:pPr algn="ctr"/>
                      <a:r>
                        <a:rPr lang="en-GB" dirty="0"/>
                        <a:t>Pleasure</a:t>
                      </a:r>
                      <a:r>
                        <a:rPr lang="en-GB" baseline="0" dirty="0"/>
                        <a:t> and pain</a:t>
                      </a:r>
                      <a:endParaRPr lang="en-GB" dirty="0"/>
                    </a:p>
                  </a:txBody>
                  <a:tcPr/>
                </a:tc>
                <a:tc>
                  <a:txBody>
                    <a:bodyPr/>
                    <a:lstStyle/>
                    <a:p>
                      <a:pPr algn="ctr"/>
                      <a:r>
                        <a:rPr lang="en-GB" dirty="0"/>
                        <a:t>Insensibility</a:t>
                      </a:r>
                    </a:p>
                    <a:p>
                      <a:pPr algn="ctr"/>
                      <a:r>
                        <a:rPr lang="en-GB" i="1" dirty="0" err="1"/>
                        <a:t>Anaisthesia</a:t>
                      </a:r>
                      <a:endParaRPr lang="en-GB" i="1" dirty="0"/>
                    </a:p>
                  </a:txBody>
                  <a:tcPr/>
                </a:tc>
                <a:tc>
                  <a:txBody>
                    <a:bodyPr/>
                    <a:lstStyle/>
                    <a:p>
                      <a:pPr algn="ctr"/>
                      <a:r>
                        <a:rPr lang="en-GB" dirty="0"/>
                        <a:t>Temperance</a:t>
                      </a:r>
                    </a:p>
                    <a:p>
                      <a:pPr algn="ctr"/>
                      <a:r>
                        <a:rPr lang="en-GB" i="1" dirty="0" err="1"/>
                        <a:t>sophrosune</a:t>
                      </a:r>
                      <a:endParaRPr lang="en-GB" i="1" dirty="0"/>
                    </a:p>
                  </a:txBody>
                  <a:tcPr/>
                </a:tc>
                <a:tc>
                  <a:txBody>
                    <a:bodyPr/>
                    <a:lstStyle/>
                    <a:p>
                      <a:pPr algn="ctr"/>
                      <a:r>
                        <a:rPr lang="en-GB" dirty="0"/>
                        <a:t>Licentiousness</a:t>
                      </a:r>
                    </a:p>
                    <a:p>
                      <a:pPr algn="ctr"/>
                      <a:r>
                        <a:rPr lang="en-GB" i="1" dirty="0" err="1"/>
                        <a:t>akolasia</a:t>
                      </a:r>
                      <a:endParaRPr lang="en-GB" i="1" dirty="0"/>
                    </a:p>
                  </a:txBody>
                  <a:tcPr/>
                </a:tc>
                <a:extLst>
                  <a:ext uri="{0D108BD9-81ED-4DB2-BD59-A6C34878D82A}">
                    <a16:rowId xmlns:a16="http://schemas.microsoft.com/office/drawing/2014/main" val="10002"/>
                  </a:ext>
                </a:extLst>
              </a:tr>
              <a:tr h="764386">
                <a:tc>
                  <a:txBody>
                    <a:bodyPr/>
                    <a:lstStyle/>
                    <a:p>
                      <a:pPr algn="ctr"/>
                      <a:r>
                        <a:rPr lang="en-GB" dirty="0"/>
                        <a:t>Getting and spending</a:t>
                      </a:r>
                    </a:p>
                  </a:txBody>
                  <a:tcPr/>
                </a:tc>
                <a:tc>
                  <a:txBody>
                    <a:bodyPr/>
                    <a:lstStyle/>
                    <a:p>
                      <a:pPr algn="ctr"/>
                      <a:r>
                        <a:rPr lang="en-GB" dirty="0" err="1"/>
                        <a:t>Illiberality</a:t>
                      </a:r>
                      <a:endParaRPr lang="en-GB" dirty="0"/>
                    </a:p>
                    <a:p>
                      <a:pPr algn="ctr"/>
                      <a:r>
                        <a:rPr lang="en-GB" i="1" dirty="0" err="1"/>
                        <a:t>aneleutheria</a:t>
                      </a:r>
                      <a:endParaRPr lang="en-GB" i="1" dirty="0"/>
                    </a:p>
                  </a:txBody>
                  <a:tcPr/>
                </a:tc>
                <a:tc>
                  <a:txBody>
                    <a:bodyPr/>
                    <a:lstStyle/>
                    <a:p>
                      <a:pPr algn="ctr"/>
                      <a:r>
                        <a:rPr lang="en-GB" dirty="0"/>
                        <a:t>Liberality</a:t>
                      </a:r>
                    </a:p>
                    <a:p>
                      <a:pPr algn="ctr"/>
                      <a:r>
                        <a:rPr lang="en-GB" i="1" dirty="0" err="1"/>
                        <a:t>eleutheriotes</a:t>
                      </a:r>
                      <a:endParaRPr lang="en-GB" i="1" dirty="0"/>
                    </a:p>
                  </a:txBody>
                  <a:tcPr/>
                </a:tc>
                <a:tc>
                  <a:txBody>
                    <a:bodyPr/>
                    <a:lstStyle/>
                    <a:p>
                      <a:pPr algn="ctr"/>
                      <a:r>
                        <a:rPr lang="en-GB" dirty="0"/>
                        <a:t>Prodigality</a:t>
                      </a:r>
                    </a:p>
                    <a:p>
                      <a:pPr algn="ctr"/>
                      <a:r>
                        <a:rPr lang="en-GB" i="1" dirty="0" err="1"/>
                        <a:t>asotia</a:t>
                      </a:r>
                      <a:endParaRPr lang="en-GB" i="1" dirty="0"/>
                    </a:p>
                  </a:txBody>
                  <a:tcPr/>
                </a:tc>
                <a:extLst>
                  <a:ext uri="{0D108BD9-81ED-4DB2-BD59-A6C34878D82A}">
                    <a16:rowId xmlns:a16="http://schemas.microsoft.com/office/drawing/2014/main" val="10003"/>
                  </a:ext>
                </a:extLst>
              </a:tr>
              <a:tr h="764386">
                <a:tc>
                  <a:txBody>
                    <a:bodyPr/>
                    <a:lstStyle/>
                    <a:p>
                      <a:pPr algn="ctr"/>
                      <a:r>
                        <a:rPr lang="en-GB" dirty="0"/>
                        <a:t>Anger</a:t>
                      </a:r>
                    </a:p>
                  </a:txBody>
                  <a:tcPr/>
                </a:tc>
                <a:tc>
                  <a:txBody>
                    <a:bodyPr/>
                    <a:lstStyle/>
                    <a:p>
                      <a:pPr algn="ctr"/>
                      <a:r>
                        <a:rPr lang="en-GB" dirty="0"/>
                        <a:t>Lack of spirit</a:t>
                      </a:r>
                    </a:p>
                    <a:p>
                      <a:pPr algn="ctr"/>
                      <a:r>
                        <a:rPr lang="en-GB" i="1" dirty="0" err="1"/>
                        <a:t>Aorgesia</a:t>
                      </a:r>
                      <a:endParaRPr lang="en-GB" i="1" dirty="0"/>
                    </a:p>
                  </a:txBody>
                  <a:tcPr/>
                </a:tc>
                <a:tc>
                  <a:txBody>
                    <a:bodyPr/>
                    <a:lstStyle/>
                    <a:p>
                      <a:pPr algn="ctr"/>
                      <a:r>
                        <a:rPr lang="en-GB" dirty="0"/>
                        <a:t>Patience</a:t>
                      </a:r>
                    </a:p>
                    <a:p>
                      <a:pPr algn="ctr"/>
                      <a:r>
                        <a:rPr lang="en-GB" i="1" dirty="0" err="1"/>
                        <a:t>praotes</a:t>
                      </a:r>
                      <a:endParaRPr lang="en-GB" i="1" dirty="0"/>
                    </a:p>
                  </a:txBody>
                  <a:tcPr/>
                </a:tc>
                <a:tc>
                  <a:txBody>
                    <a:bodyPr/>
                    <a:lstStyle/>
                    <a:p>
                      <a:pPr algn="ctr"/>
                      <a:r>
                        <a:rPr lang="en-GB" dirty="0"/>
                        <a:t>Irascibility</a:t>
                      </a:r>
                    </a:p>
                    <a:p>
                      <a:pPr algn="ctr"/>
                      <a:r>
                        <a:rPr lang="en-GB" i="1" dirty="0" err="1"/>
                        <a:t>orgilotes</a:t>
                      </a:r>
                      <a:endParaRPr lang="en-GB" i="1" dirty="0"/>
                    </a:p>
                  </a:txBody>
                  <a:tcPr/>
                </a:tc>
                <a:extLst>
                  <a:ext uri="{0D108BD9-81ED-4DB2-BD59-A6C34878D82A}">
                    <a16:rowId xmlns:a16="http://schemas.microsoft.com/office/drawing/2014/main" val="10005"/>
                  </a:ext>
                </a:extLst>
              </a:tr>
              <a:tr h="764386">
                <a:tc>
                  <a:txBody>
                    <a:bodyPr/>
                    <a:lstStyle/>
                    <a:p>
                      <a:pPr algn="ctr"/>
                      <a:r>
                        <a:rPr lang="en-GB" dirty="0"/>
                        <a:t>Self-expression</a:t>
                      </a:r>
                    </a:p>
                  </a:txBody>
                  <a:tcPr/>
                </a:tc>
                <a:tc>
                  <a:txBody>
                    <a:bodyPr/>
                    <a:lstStyle/>
                    <a:p>
                      <a:pPr algn="ctr"/>
                      <a:r>
                        <a:rPr lang="en-GB" dirty="0"/>
                        <a:t>Understatement</a:t>
                      </a:r>
                    </a:p>
                    <a:p>
                      <a:pPr algn="ctr"/>
                      <a:r>
                        <a:rPr lang="en-GB" i="1" dirty="0" err="1"/>
                        <a:t>eironeia</a:t>
                      </a:r>
                      <a:endParaRPr lang="en-GB" i="1" dirty="0"/>
                    </a:p>
                  </a:txBody>
                  <a:tcPr/>
                </a:tc>
                <a:tc>
                  <a:txBody>
                    <a:bodyPr/>
                    <a:lstStyle/>
                    <a:p>
                      <a:pPr algn="ctr"/>
                      <a:r>
                        <a:rPr lang="en-GB" dirty="0"/>
                        <a:t>Truthfulness</a:t>
                      </a:r>
                    </a:p>
                    <a:p>
                      <a:pPr algn="ctr"/>
                      <a:r>
                        <a:rPr lang="en-GB" i="1" dirty="0" err="1"/>
                        <a:t>aletheia</a:t>
                      </a:r>
                      <a:endParaRPr lang="en-GB" i="1" dirty="0"/>
                    </a:p>
                  </a:txBody>
                  <a:tcPr/>
                </a:tc>
                <a:tc>
                  <a:txBody>
                    <a:bodyPr/>
                    <a:lstStyle/>
                    <a:p>
                      <a:pPr algn="ctr"/>
                      <a:r>
                        <a:rPr lang="en-GB" dirty="0"/>
                        <a:t>Boastfulness</a:t>
                      </a:r>
                    </a:p>
                    <a:p>
                      <a:pPr algn="ctr"/>
                      <a:r>
                        <a:rPr lang="en-GB" i="1" dirty="0" err="1"/>
                        <a:t>alazoneia</a:t>
                      </a:r>
                      <a:endParaRPr lang="en-GB" i="1" dirty="0"/>
                    </a:p>
                  </a:txBody>
                  <a:tcPr/>
                </a:tc>
                <a:extLst>
                  <a:ext uri="{0D108BD9-81ED-4DB2-BD59-A6C34878D82A}">
                    <a16:rowId xmlns:a16="http://schemas.microsoft.com/office/drawing/2014/main" val="10006"/>
                  </a:ext>
                </a:extLst>
              </a:tr>
              <a:tr h="764386">
                <a:tc>
                  <a:txBody>
                    <a:bodyPr/>
                    <a:lstStyle/>
                    <a:p>
                      <a:pPr algn="ctr"/>
                      <a:r>
                        <a:rPr lang="en-GB" dirty="0"/>
                        <a:t>Shame</a:t>
                      </a:r>
                    </a:p>
                  </a:txBody>
                  <a:tcPr/>
                </a:tc>
                <a:tc>
                  <a:txBody>
                    <a:bodyPr/>
                    <a:lstStyle/>
                    <a:p>
                      <a:pPr algn="ctr"/>
                      <a:r>
                        <a:rPr lang="en-GB" dirty="0"/>
                        <a:t>Shamelessness</a:t>
                      </a:r>
                    </a:p>
                    <a:p>
                      <a:pPr algn="ctr"/>
                      <a:r>
                        <a:rPr lang="en-GB" i="1" dirty="0" err="1"/>
                        <a:t>anaischuntia</a:t>
                      </a:r>
                      <a:endParaRPr lang="en-GB" i="1" dirty="0"/>
                    </a:p>
                  </a:txBody>
                  <a:tcPr/>
                </a:tc>
                <a:tc>
                  <a:txBody>
                    <a:bodyPr/>
                    <a:lstStyle/>
                    <a:p>
                      <a:pPr algn="ctr"/>
                      <a:r>
                        <a:rPr lang="en-GB" dirty="0"/>
                        <a:t>Modesty</a:t>
                      </a:r>
                    </a:p>
                    <a:p>
                      <a:pPr algn="ctr"/>
                      <a:r>
                        <a:rPr lang="en-GB" i="1" dirty="0" err="1"/>
                        <a:t>aidos</a:t>
                      </a:r>
                      <a:endParaRPr lang="en-GB" i="1" dirty="0"/>
                    </a:p>
                  </a:txBody>
                  <a:tcPr/>
                </a:tc>
                <a:tc>
                  <a:txBody>
                    <a:bodyPr/>
                    <a:lstStyle/>
                    <a:p>
                      <a:pPr algn="ctr"/>
                      <a:r>
                        <a:rPr lang="en-GB" dirty="0"/>
                        <a:t>Shyness</a:t>
                      </a:r>
                    </a:p>
                    <a:p>
                      <a:pPr algn="ctr"/>
                      <a:r>
                        <a:rPr lang="en-GB" i="1" dirty="0" err="1"/>
                        <a:t>kataplexis</a:t>
                      </a:r>
                      <a:endParaRPr lang="en-GB" i="1" dirty="0"/>
                    </a:p>
                  </a:txBody>
                  <a:tcPr/>
                </a:tc>
                <a:extLst>
                  <a:ext uri="{0D108BD9-81ED-4DB2-BD59-A6C34878D82A}">
                    <a16:rowId xmlns:a16="http://schemas.microsoft.com/office/drawing/2014/main" val="10007"/>
                  </a:ext>
                </a:extLst>
              </a:tr>
              <a:tr h="764386">
                <a:tc>
                  <a:txBody>
                    <a:bodyPr/>
                    <a:lstStyle/>
                    <a:p>
                      <a:pPr algn="ctr"/>
                      <a:r>
                        <a:rPr lang="en-GB" dirty="0"/>
                        <a:t>Conversation</a:t>
                      </a:r>
                    </a:p>
                  </a:txBody>
                  <a:tcPr/>
                </a:tc>
                <a:tc>
                  <a:txBody>
                    <a:bodyPr/>
                    <a:lstStyle/>
                    <a:p>
                      <a:pPr algn="ctr"/>
                      <a:r>
                        <a:rPr lang="en-GB" dirty="0"/>
                        <a:t>Boorishness</a:t>
                      </a:r>
                    </a:p>
                    <a:p>
                      <a:pPr algn="ctr"/>
                      <a:r>
                        <a:rPr lang="en-GB" i="1" dirty="0" err="1"/>
                        <a:t>agroikia</a:t>
                      </a:r>
                      <a:endParaRPr lang="en-GB" i="1" dirty="0"/>
                    </a:p>
                  </a:txBody>
                  <a:tcPr/>
                </a:tc>
                <a:tc>
                  <a:txBody>
                    <a:bodyPr/>
                    <a:lstStyle/>
                    <a:p>
                      <a:pPr algn="ctr"/>
                      <a:r>
                        <a:rPr lang="en-GB" dirty="0"/>
                        <a:t>Wittiness</a:t>
                      </a:r>
                    </a:p>
                    <a:p>
                      <a:pPr algn="ctr"/>
                      <a:r>
                        <a:rPr lang="en-GB" i="1" dirty="0" err="1"/>
                        <a:t>eutrapelia</a:t>
                      </a:r>
                      <a:endParaRPr lang="en-GB" i="1" dirty="0"/>
                    </a:p>
                  </a:txBody>
                  <a:tcPr/>
                </a:tc>
                <a:tc>
                  <a:txBody>
                    <a:bodyPr/>
                    <a:lstStyle/>
                    <a:p>
                      <a:pPr algn="ctr"/>
                      <a:r>
                        <a:rPr lang="en-GB" dirty="0"/>
                        <a:t>Buffoonery</a:t>
                      </a:r>
                    </a:p>
                    <a:p>
                      <a:pPr algn="ctr"/>
                      <a:r>
                        <a:rPr lang="en-GB" i="1" dirty="0" err="1"/>
                        <a:t>bomolochia</a:t>
                      </a:r>
                      <a:endParaRPr lang="en-GB" i="1" dirty="0"/>
                    </a:p>
                  </a:txBody>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4578510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0"/>
            <a:ext cx="12192000" cy="1696452"/>
          </a:xfrm>
          <a:prstGeom prst="rect">
            <a:avLst/>
          </a:prstGeom>
          <a:solidFill>
            <a:schemeClr val="accent4"/>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a:solidFill>
                  <a:schemeClr val="bg1"/>
                </a:solidFill>
              </a:rPr>
              <a:t>finding the mean requires prudence</a:t>
            </a:r>
            <a:endParaRPr lang="en-GB" i="1" dirty="0">
              <a:solidFill>
                <a:schemeClr val="bg1"/>
              </a:solidFill>
            </a:endParaRPr>
          </a:p>
        </p:txBody>
      </p:sp>
      <p:sp>
        <p:nvSpPr>
          <p:cNvPr id="3" name="Content Placeholder 2"/>
          <p:cNvSpPr>
            <a:spLocks noGrp="1"/>
          </p:cNvSpPr>
          <p:nvPr>
            <p:ph idx="1"/>
          </p:nvPr>
        </p:nvSpPr>
        <p:spPr>
          <a:xfrm>
            <a:off x="838200" y="1825625"/>
            <a:ext cx="10328564" cy="4351338"/>
          </a:xfrm>
        </p:spPr>
        <p:txBody>
          <a:bodyPr>
            <a:normAutofit/>
          </a:bodyPr>
          <a:lstStyle/>
          <a:p>
            <a:pPr>
              <a:buNone/>
            </a:pPr>
            <a:r>
              <a:rPr lang="en-GB" sz="1800" dirty="0">
                <a:latin typeface="Calibri" charset="0"/>
              </a:rPr>
              <a:t>	“First, then let us say that wisdom and prudence, both being virtues – one of one part of the soul and the other of the other – must necessarily both be desirable in themselves, even if neither of them produce any result. Next, they do produce results: wisdom produces happiness, not as medical science  produces health but as health does... </a:t>
            </a:r>
            <a:r>
              <a:rPr lang="en-GB" sz="1800" b="1" dirty="0">
                <a:latin typeface="Calibri" charset="0"/>
              </a:rPr>
              <a:t>Again the full performance of man’s function depend upon a combination of prudence and moral virtues; virtue ensures the correctness of the end at which we aim, and prudence that of the mean towards it.”</a:t>
            </a:r>
          </a:p>
        </p:txBody>
      </p:sp>
    </p:spTree>
    <p:extLst>
      <p:ext uri="{BB962C8B-B14F-4D97-AF65-F5344CB8AC3E}">
        <p14:creationId xmlns:p14="http://schemas.microsoft.com/office/powerpoint/2010/main" val="23250130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a:solidFill>
                  <a:schemeClr val="bg1"/>
                </a:solidFill>
              </a:rPr>
              <a:t>Past Questions</a:t>
            </a:r>
          </a:p>
        </p:txBody>
      </p:sp>
      <p:sp>
        <p:nvSpPr>
          <p:cNvPr id="7" name="Rectangle 2"/>
          <p:cNvSpPr>
            <a:spLocks noGrp="1" noChangeArrowheads="1"/>
          </p:cNvSpPr>
          <p:nvPr>
            <p:ph idx="1"/>
          </p:nvPr>
        </p:nvSpPr>
        <p:spPr bwMode="auto">
          <a:xfrm>
            <a:off x="838200" y="1832415"/>
            <a:ext cx="10857781"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June 2013</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‘Businesses are completely incompatible with Virtue Ethics.’ Discuss.</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January 2013</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‘Following the example of virtuous people is the most useful aspect of Virtue Ethics.’ Discuss. [35]</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January 2012</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To what extent do modern versions of Virtue Ethics address the weaknesses of Aristotle’s teaching on virtue? [35]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June 2011</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To what extent is Virtue Ethics helpful when making decisions about extramarital sex? [35]</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June 2010</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'The weaknesses of Virtue Ethics outweigh its strengths.' Discuss. [35]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June 2008</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‘Virtue ethics is a good approach to the issues surrounding sex and relationships.’ Discuss. [45] </a:t>
            </a:r>
          </a:p>
        </p:txBody>
      </p:sp>
    </p:spTree>
    <p:extLst>
      <p:ext uri="{BB962C8B-B14F-4D97-AF65-F5344CB8AC3E}">
        <p14:creationId xmlns:p14="http://schemas.microsoft.com/office/powerpoint/2010/main" val="661053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a:solidFill>
                  <a:schemeClr val="bg1"/>
                </a:solidFill>
              </a:rPr>
              <a:t>‘Virtue Ethics is of no use when dealing with practical ethics.’ Discuss.</a:t>
            </a:r>
          </a:p>
        </p:txBody>
      </p:sp>
      <p:sp>
        <p:nvSpPr>
          <p:cNvPr id="3" name="Content Placeholder 2"/>
          <p:cNvSpPr>
            <a:spLocks noGrp="1"/>
          </p:cNvSpPr>
          <p:nvPr>
            <p:ph idx="1"/>
          </p:nvPr>
        </p:nvSpPr>
        <p:spPr>
          <a:xfrm>
            <a:off x="231354" y="1787236"/>
            <a:ext cx="5365215" cy="4890655"/>
          </a:xfrm>
        </p:spPr>
        <p:txBody>
          <a:bodyPr>
            <a:noAutofit/>
          </a:bodyPr>
          <a:lstStyle/>
          <a:p>
            <a:pPr marL="0" indent="0">
              <a:buNone/>
            </a:pPr>
            <a:r>
              <a:rPr lang="en-GB" sz="1100" b="1" dirty="0"/>
              <a:t>Introduction</a:t>
            </a:r>
            <a:br>
              <a:rPr lang="en-GB" sz="1100" b="1" dirty="0"/>
            </a:br>
            <a:r>
              <a:rPr lang="en-GB" sz="1100" dirty="0"/>
              <a:t>Aim: Rephrase the question into a statement. </a:t>
            </a:r>
            <a:r>
              <a:rPr lang="en-GB" sz="1100" dirty="0">
                <a:solidFill>
                  <a:srgbClr val="FF0000"/>
                </a:solidFill>
              </a:rPr>
              <a:t>e.g. It has been argued that </a:t>
            </a:r>
            <a:r>
              <a:rPr lang="en-GB" sz="1100" b="1" dirty="0">
                <a:solidFill>
                  <a:srgbClr val="FF0000"/>
                </a:solidFill>
              </a:rPr>
              <a:t>Virtue Ethics is of no use when dealing with practical ethics</a:t>
            </a:r>
            <a:r>
              <a:rPr lang="en-GB" sz="1100" dirty="0">
                <a:solidFill>
                  <a:srgbClr val="FF0000"/>
                </a:solidFill>
              </a:rPr>
              <a:t>.</a:t>
            </a:r>
            <a:br>
              <a:rPr lang="en-GB" sz="1100" dirty="0">
                <a:solidFill>
                  <a:srgbClr val="FF0000"/>
                </a:solidFill>
              </a:rPr>
            </a:br>
            <a:r>
              <a:rPr lang="en-GB" sz="1100" dirty="0"/>
              <a:t>Outline: Broadly set out your argument (sections that will follow) </a:t>
            </a:r>
            <a:r>
              <a:rPr lang="en-GB" sz="1100" dirty="0">
                <a:solidFill>
                  <a:srgbClr val="FF0000"/>
                </a:solidFill>
              </a:rPr>
              <a:t>e.g. After briefly discussing the main principles of Virtue Ethics, the problems of applying Virtues Ethics to practical ethics (such as issues of medical ethics) will be considered, including </a:t>
            </a:r>
            <a:r>
              <a:rPr lang="en-GB" sz="1100" b="1" dirty="0">
                <a:solidFill>
                  <a:srgbClr val="FF0000"/>
                </a:solidFill>
              </a:rPr>
              <a:t>the Application Problem</a:t>
            </a:r>
            <a:r>
              <a:rPr lang="en-GB" sz="1100" dirty="0">
                <a:solidFill>
                  <a:srgbClr val="FF0000"/>
                </a:solidFill>
              </a:rPr>
              <a:t>, </a:t>
            </a:r>
            <a:r>
              <a:rPr lang="en-GB" sz="1100" b="1" dirty="0">
                <a:solidFill>
                  <a:srgbClr val="FF0000"/>
                </a:solidFill>
              </a:rPr>
              <a:t>Character Traits Problem </a:t>
            </a:r>
            <a:r>
              <a:rPr lang="en-GB" sz="1100" dirty="0">
                <a:solidFill>
                  <a:srgbClr val="FF0000"/>
                </a:solidFill>
              </a:rPr>
              <a:t>and </a:t>
            </a:r>
            <a:r>
              <a:rPr lang="en-GB" sz="1100" b="1" dirty="0" err="1">
                <a:solidFill>
                  <a:srgbClr val="FF0000"/>
                </a:solidFill>
              </a:rPr>
              <a:t>Eudaimonia</a:t>
            </a:r>
            <a:r>
              <a:rPr lang="en-GB" sz="1100" b="1" dirty="0">
                <a:solidFill>
                  <a:srgbClr val="FF0000"/>
                </a:solidFill>
              </a:rPr>
              <a:t> Problem</a:t>
            </a:r>
            <a:r>
              <a:rPr lang="en-GB" sz="1100" dirty="0">
                <a:solidFill>
                  <a:srgbClr val="FF0000"/>
                </a:solidFill>
              </a:rPr>
              <a:t>.</a:t>
            </a:r>
            <a:br>
              <a:rPr lang="en-GB" sz="1100" dirty="0"/>
            </a:br>
            <a:r>
              <a:rPr lang="en-GB" sz="1100" dirty="0"/>
              <a:t>Context: Briefly explain the issue/key word/context referred to in the question. </a:t>
            </a:r>
            <a:r>
              <a:rPr lang="en-GB" sz="1100" dirty="0">
                <a:solidFill>
                  <a:srgbClr val="FF0000"/>
                </a:solidFill>
              </a:rPr>
              <a:t>e.g. Virtue Ethics has been called useless when dealing with practical ethics because it is </a:t>
            </a:r>
            <a:r>
              <a:rPr lang="en-GB" sz="1100" b="1" dirty="0">
                <a:solidFill>
                  <a:srgbClr val="FF0000"/>
                </a:solidFill>
              </a:rPr>
              <a:t>agent-</a:t>
            </a:r>
            <a:r>
              <a:rPr lang="en-GB" sz="1100" b="1" dirty="0" err="1">
                <a:solidFill>
                  <a:srgbClr val="FF0000"/>
                </a:solidFill>
              </a:rPr>
              <a:t>centered</a:t>
            </a:r>
            <a:r>
              <a:rPr lang="en-GB" sz="1100" b="1" dirty="0">
                <a:solidFill>
                  <a:srgbClr val="FF0000"/>
                </a:solidFill>
              </a:rPr>
              <a:t> </a:t>
            </a:r>
            <a:r>
              <a:rPr lang="en-GB" sz="1100" dirty="0">
                <a:solidFill>
                  <a:srgbClr val="FF0000"/>
                </a:solidFill>
              </a:rPr>
              <a:t>rather than act-centred.</a:t>
            </a:r>
          </a:p>
          <a:p>
            <a:pPr marL="0" indent="0">
              <a:buNone/>
            </a:pPr>
            <a:endParaRPr lang="en-GB" sz="1100" b="1" dirty="0"/>
          </a:p>
          <a:p>
            <a:pPr marL="0" indent="0">
              <a:buNone/>
            </a:pPr>
            <a:r>
              <a:rPr lang="en-GB" sz="1100" b="1" dirty="0"/>
              <a:t>1. </a:t>
            </a:r>
            <a:r>
              <a:rPr lang="en-GB" sz="1100" b="1" dirty="0" err="1"/>
              <a:t>Eudaimonia</a:t>
            </a:r>
            <a:br>
              <a:rPr lang="en-GB" sz="1100" b="1" dirty="0"/>
            </a:br>
            <a:r>
              <a:rPr lang="en-GB" sz="1100" dirty="0"/>
              <a:t>Point: What is </a:t>
            </a:r>
            <a:r>
              <a:rPr lang="en-GB" sz="1100" dirty="0" err="1"/>
              <a:t>eudaimonia</a:t>
            </a:r>
            <a:r>
              <a:rPr lang="en-GB" sz="1100" dirty="0"/>
              <a:t> = happiness or flourishing</a:t>
            </a:r>
            <a:br>
              <a:rPr lang="en-GB" sz="1100" dirty="0"/>
            </a:br>
            <a:r>
              <a:rPr lang="en-GB" sz="1100" dirty="0"/>
              <a:t>Example: Analogy of the builder</a:t>
            </a:r>
            <a:br>
              <a:rPr lang="en-GB" sz="1100" dirty="0"/>
            </a:br>
            <a:r>
              <a:rPr lang="en-GB" sz="1100" dirty="0"/>
              <a:t>Explanation: mention how </a:t>
            </a:r>
            <a:r>
              <a:rPr lang="en-GB" sz="1100" dirty="0" err="1"/>
              <a:t>eudaimonia</a:t>
            </a:r>
            <a:r>
              <a:rPr lang="en-GB" sz="1100" dirty="0"/>
              <a:t> achieved by habituation. Analogy of musician (become good musician by practicing), same way we become courageous by acting courageously.</a:t>
            </a:r>
          </a:p>
          <a:p>
            <a:pPr marL="0" indent="0">
              <a:buNone/>
            </a:pPr>
            <a:endParaRPr lang="en-GB" sz="1100" b="1" dirty="0"/>
          </a:p>
          <a:p>
            <a:pPr marL="0" indent="0">
              <a:buNone/>
            </a:pPr>
            <a:r>
              <a:rPr lang="en-GB" sz="1100" b="1" dirty="0"/>
              <a:t>2. Golden Mean</a:t>
            </a:r>
            <a:br>
              <a:rPr lang="en-GB" sz="1100" b="1" dirty="0"/>
            </a:br>
            <a:r>
              <a:rPr lang="en-GB" sz="1100" dirty="0"/>
              <a:t>Point: </a:t>
            </a:r>
            <a:r>
              <a:rPr lang="en-GB" sz="1100" dirty="0">
                <a:solidFill>
                  <a:srgbClr val="FF0000"/>
                </a:solidFill>
              </a:rPr>
              <a:t>e.g. </a:t>
            </a:r>
            <a:r>
              <a:rPr lang="en-GB" sz="1100" dirty="0" err="1">
                <a:solidFill>
                  <a:srgbClr val="FF0000"/>
                </a:solidFill>
              </a:rPr>
              <a:t>Eudaimonia</a:t>
            </a:r>
            <a:r>
              <a:rPr lang="en-GB" sz="1100" dirty="0">
                <a:solidFill>
                  <a:srgbClr val="FF0000"/>
                </a:solidFill>
              </a:rPr>
              <a:t> requires virtues and virtues are moral character traits.</a:t>
            </a:r>
            <a:br>
              <a:rPr lang="en-GB" sz="1100" dirty="0"/>
            </a:br>
            <a:r>
              <a:rPr lang="en-GB" sz="1100" dirty="0"/>
              <a:t>Explanation: </a:t>
            </a:r>
            <a:r>
              <a:rPr lang="en-GB" sz="1100" dirty="0">
                <a:solidFill>
                  <a:srgbClr val="FF0000"/>
                </a:solidFill>
              </a:rPr>
              <a:t>e.g. The principle of the Golden Mean states that virtues stands in a mean between a vice of excess and a vice of deficiency.</a:t>
            </a:r>
            <a:br>
              <a:rPr lang="en-GB" sz="1100" dirty="0"/>
            </a:br>
            <a:r>
              <a:rPr lang="en-GB" sz="1100" dirty="0"/>
              <a:t>Example: </a:t>
            </a:r>
            <a:r>
              <a:rPr lang="en-GB" sz="1100" dirty="0">
                <a:solidFill>
                  <a:srgbClr val="FF0000"/>
                </a:solidFill>
              </a:rPr>
              <a:t>e.g. Courage lies in a golden mean between the deficient vice cowardice (lacking confidence) and excessive vice rashness (having too much confidence).</a:t>
            </a:r>
            <a:endParaRPr lang="en-GB" sz="1100" dirty="0"/>
          </a:p>
        </p:txBody>
      </p:sp>
      <p:sp>
        <p:nvSpPr>
          <p:cNvPr id="5" name="Content Placeholder 2"/>
          <p:cNvSpPr txBox="1">
            <a:spLocks/>
          </p:cNvSpPr>
          <p:nvPr/>
        </p:nvSpPr>
        <p:spPr>
          <a:xfrm>
            <a:off x="5993177" y="1787236"/>
            <a:ext cx="5984914" cy="48906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100" b="1" dirty="0"/>
              <a:t>4. The Application Problem</a:t>
            </a:r>
            <a:br>
              <a:rPr lang="en-GB" sz="1100" b="1" dirty="0"/>
            </a:br>
            <a:r>
              <a:rPr lang="en-GB" sz="1100" dirty="0"/>
              <a:t>Point: </a:t>
            </a:r>
            <a:br>
              <a:rPr lang="en-GB" sz="1100" dirty="0"/>
            </a:br>
            <a:r>
              <a:rPr lang="en-GB" sz="1100" dirty="0"/>
              <a:t>Example: </a:t>
            </a:r>
            <a:br>
              <a:rPr lang="en-GB" sz="1100" dirty="0"/>
            </a:br>
            <a:r>
              <a:rPr lang="en-GB" sz="1100" dirty="0"/>
              <a:t>Explanation: </a:t>
            </a:r>
            <a:r>
              <a:rPr lang="en-GB" sz="1100" dirty="0" err="1"/>
              <a:t>inc.</a:t>
            </a:r>
            <a:r>
              <a:rPr lang="en-GB" sz="1100" dirty="0"/>
              <a:t> evaluation</a:t>
            </a:r>
          </a:p>
          <a:p>
            <a:pPr marL="0" indent="0">
              <a:buNone/>
            </a:pPr>
            <a:endParaRPr lang="en-GB" sz="1100" b="1" dirty="0"/>
          </a:p>
          <a:p>
            <a:pPr marL="0" indent="0">
              <a:buNone/>
            </a:pPr>
            <a:r>
              <a:rPr lang="en-GB" sz="1100" b="1" dirty="0"/>
              <a:t>5. The Character Traits Problem</a:t>
            </a:r>
            <a:br>
              <a:rPr lang="en-GB" sz="1100" b="1" dirty="0"/>
            </a:br>
            <a:r>
              <a:rPr lang="en-GB" sz="1100" dirty="0"/>
              <a:t>Point: </a:t>
            </a:r>
            <a:br>
              <a:rPr lang="en-GB" sz="1100" dirty="0"/>
            </a:br>
            <a:r>
              <a:rPr lang="en-GB" sz="1100" dirty="0"/>
              <a:t>Example: </a:t>
            </a:r>
            <a:br>
              <a:rPr lang="en-GB" sz="1100" dirty="0"/>
            </a:br>
            <a:r>
              <a:rPr lang="en-GB" sz="1100" dirty="0"/>
              <a:t>Explanation: </a:t>
            </a:r>
            <a:r>
              <a:rPr lang="en-GB" sz="1100" dirty="0" err="1"/>
              <a:t>inc.</a:t>
            </a:r>
            <a:r>
              <a:rPr lang="en-GB" sz="1100" dirty="0"/>
              <a:t> evaluation</a:t>
            </a:r>
          </a:p>
          <a:p>
            <a:pPr marL="0" indent="0">
              <a:buNone/>
            </a:pPr>
            <a:endParaRPr lang="en-GB" sz="1100" b="1" dirty="0"/>
          </a:p>
          <a:p>
            <a:pPr marL="0" indent="0">
              <a:buNone/>
            </a:pPr>
            <a:r>
              <a:rPr lang="en-GB" sz="1100" b="1" dirty="0"/>
              <a:t>6. The </a:t>
            </a:r>
            <a:r>
              <a:rPr lang="en-GB" sz="1100" b="1" dirty="0" err="1"/>
              <a:t>Eudaimonia</a:t>
            </a:r>
            <a:r>
              <a:rPr lang="en-GB" sz="1100" b="1" dirty="0"/>
              <a:t> Problem</a:t>
            </a:r>
            <a:br>
              <a:rPr lang="en-GB" sz="1100" b="1" dirty="0"/>
            </a:br>
            <a:r>
              <a:rPr lang="en-GB" sz="1100" dirty="0"/>
              <a:t>Point: </a:t>
            </a:r>
            <a:br>
              <a:rPr lang="en-GB" sz="1100" dirty="0"/>
            </a:br>
            <a:r>
              <a:rPr lang="en-GB" sz="1100" dirty="0"/>
              <a:t>Example: </a:t>
            </a:r>
            <a:br>
              <a:rPr lang="en-GB" sz="1100" dirty="0"/>
            </a:br>
            <a:r>
              <a:rPr lang="en-GB" sz="1100" dirty="0"/>
              <a:t>Explanation: </a:t>
            </a:r>
            <a:r>
              <a:rPr lang="en-GB" sz="1100" dirty="0" err="1"/>
              <a:t>inc.</a:t>
            </a:r>
            <a:r>
              <a:rPr lang="en-GB" sz="1100" dirty="0"/>
              <a:t> evaluation</a:t>
            </a:r>
          </a:p>
          <a:p>
            <a:pPr marL="0" indent="0">
              <a:buNone/>
            </a:pPr>
            <a:endParaRPr lang="en-GB" sz="1100" dirty="0"/>
          </a:p>
          <a:p>
            <a:pPr marL="0" lvl="0" indent="0">
              <a:buNone/>
              <a:defRPr/>
            </a:pPr>
            <a:r>
              <a:rPr lang="en-GB" sz="1100" b="1" dirty="0"/>
              <a:t>7. Conclusion</a:t>
            </a:r>
            <a:br>
              <a:rPr lang="en-GB" sz="1100" dirty="0"/>
            </a:br>
            <a:r>
              <a:rPr lang="en-GB" sz="1100" i="1" dirty="0"/>
              <a:t>Judgement</a:t>
            </a:r>
            <a:r>
              <a:rPr lang="en-GB" sz="1100" dirty="0"/>
              <a:t>:  Return to the question </a:t>
            </a:r>
            <a:r>
              <a:rPr lang="en-GB" sz="1100" dirty="0">
                <a:solidFill>
                  <a:srgbClr val="FF0000"/>
                </a:solidFill>
              </a:rPr>
              <a:t>e.g. ‘Overall, it has been argued that…’</a:t>
            </a:r>
            <a:br>
              <a:rPr lang="en-GB" sz="1100" dirty="0"/>
            </a:br>
            <a:r>
              <a:rPr lang="en-GB" sz="1100" i="1" dirty="0"/>
              <a:t>Summary</a:t>
            </a:r>
            <a:r>
              <a:rPr lang="en-GB" sz="1100" dirty="0"/>
              <a:t>: Of argument</a:t>
            </a:r>
            <a:br>
              <a:rPr lang="en-GB" sz="1100" dirty="0"/>
            </a:br>
            <a:r>
              <a:rPr lang="en-GB" sz="1100" i="1" dirty="0"/>
              <a:t>Outlook</a:t>
            </a:r>
            <a:r>
              <a:rPr lang="en-GB" sz="1100" dirty="0"/>
              <a:t>: Implications of judgement</a:t>
            </a:r>
          </a:p>
        </p:txBody>
      </p:sp>
    </p:spTree>
    <p:extLst>
      <p:ext uri="{BB962C8B-B14F-4D97-AF65-F5344CB8AC3E}">
        <p14:creationId xmlns:p14="http://schemas.microsoft.com/office/powerpoint/2010/main" val="34075793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sz="2800" dirty="0">
                <a:solidFill>
                  <a:schemeClr val="bg1"/>
                </a:solidFill>
              </a:rPr>
              <a:t>‘Virtue Ethics is of no use when dealing with practical ethics.’ Discuss.</a:t>
            </a:r>
          </a:p>
        </p:txBody>
      </p:sp>
      <p:sp>
        <p:nvSpPr>
          <p:cNvPr id="3" name="Content Placeholder 2"/>
          <p:cNvSpPr>
            <a:spLocks noGrp="1"/>
          </p:cNvSpPr>
          <p:nvPr>
            <p:ph idx="1"/>
          </p:nvPr>
        </p:nvSpPr>
        <p:spPr>
          <a:xfrm>
            <a:off x="838200" y="1825625"/>
            <a:ext cx="10515600" cy="4717066"/>
          </a:xfrm>
        </p:spPr>
        <p:txBody>
          <a:bodyPr>
            <a:normAutofit/>
          </a:bodyPr>
          <a:lstStyle/>
          <a:p>
            <a:pPr>
              <a:buNone/>
            </a:pPr>
            <a:r>
              <a:rPr lang="en-GB" sz="2400" dirty="0"/>
              <a:t>	A01: shows </a:t>
            </a:r>
            <a:r>
              <a:rPr lang="en-GB" sz="2400" b="1" dirty="0"/>
              <a:t>understanding</a:t>
            </a:r>
            <a:r>
              <a:rPr lang="en-GB" sz="2400" dirty="0"/>
              <a:t>; select and deploy </a:t>
            </a:r>
            <a:r>
              <a:rPr lang="en-GB" sz="2400" b="1" dirty="0"/>
              <a:t>relevant </a:t>
            </a:r>
            <a:r>
              <a:rPr lang="en-GB" sz="2400" dirty="0"/>
              <a:t>information, </a:t>
            </a:r>
            <a:r>
              <a:rPr lang="en-GB" sz="2400" b="1" dirty="0"/>
              <a:t>accurate</a:t>
            </a:r>
            <a:r>
              <a:rPr lang="en-GB" sz="2400" dirty="0"/>
              <a:t> use of technical terms.</a:t>
            </a:r>
          </a:p>
          <a:p>
            <a:pPr>
              <a:buNone/>
            </a:pPr>
            <a:r>
              <a:rPr lang="en-GB" sz="2400" dirty="0"/>
              <a:t>	A02: uses a range of </a:t>
            </a:r>
            <a:r>
              <a:rPr lang="en-GB" sz="2400" b="1" dirty="0"/>
              <a:t>evidence </a:t>
            </a:r>
            <a:r>
              <a:rPr lang="en-GB" sz="2400" dirty="0"/>
              <a:t>to sustain an argument, showing critical analysis of </a:t>
            </a:r>
            <a:r>
              <a:rPr lang="en-GB" sz="2400" b="1" dirty="0"/>
              <a:t>different viewpoints</a:t>
            </a:r>
            <a:r>
              <a:rPr lang="en-GB" sz="2400" dirty="0"/>
              <a:t>.</a:t>
            </a:r>
            <a:endParaRPr lang="en-GB" sz="1800" dirty="0"/>
          </a:p>
          <a:p>
            <a:pPr>
              <a:buNone/>
            </a:pPr>
            <a:endParaRPr lang="en-GB" sz="1500" dirty="0"/>
          </a:p>
          <a:p>
            <a:pPr>
              <a:buNone/>
            </a:pPr>
            <a:r>
              <a:rPr lang="en-GB" sz="1600" dirty="0"/>
              <a:t>	</a:t>
            </a:r>
            <a:r>
              <a:rPr lang="en-GB" sz="1600" dirty="0">
                <a:solidFill>
                  <a:schemeClr val="bg1">
                    <a:lumMod val="50000"/>
                  </a:schemeClr>
                </a:solidFill>
              </a:rPr>
              <a:t>[Introduction; setting out problem of virtue ethics and applied ethics.]</a:t>
            </a:r>
          </a:p>
          <a:p>
            <a:pPr>
              <a:buNone/>
            </a:pPr>
            <a:r>
              <a:rPr lang="en-GB" sz="1600" dirty="0">
                <a:solidFill>
                  <a:srgbClr val="FF0000"/>
                </a:solidFill>
              </a:rPr>
              <a:t>	There are various reasons why many scholars assert that Virtue Ethics has no relevance in practical moral decision making. </a:t>
            </a:r>
            <a:r>
              <a:rPr lang="en-GB" sz="1600" dirty="0"/>
              <a:t>The first of these criticisms lies in the nature of Virtue Ethics. </a:t>
            </a:r>
            <a:r>
              <a:rPr lang="en-GB" sz="1600" dirty="0">
                <a:solidFill>
                  <a:srgbClr val="FF0000"/>
                </a:solidFill>
              </a:rPr>
              <a:t>Virtue Ethics is agent-orientated</a:t>
            </a:r>
            <a:r>
              <a:rPr lang="en-GB" sz="1600" dirty="0"/>
              <a:t>; it is about the virtuous nature of the individual. It is concerned with the moral outcome only insofar as those relates to the moral well-being of the moral agent. The agent-</a:t>
            </a:r>
            <a:r>
              <a:rPr lang="en-GB" sz="1600" dirty="0" err="1"/>
              <a:t>centered</a:t>
            </a:r>
            <a:r>
              <a:rPr lang="en-GB" sz="1600" dirty="0"/>
              <a:t> morality and lack of interest in the outcome of a moral decision is the primary reason why Virtue Ethics is of no use in practical ethics. </a:t>
            </a:r>
            <a:r>
              <a:rPr lang="en-GB" sz="1600" dirty="0">
                <a:solidFill>
                  <a:srgbClr val="FF0000"/>
                </a:solidFill>
              </a:rPr>
              <a:t>Business ethics </a:t>
            </a:r>
            <a:r>
              <a:rPr lang="en-GB" sz="1600" dirty="0"/>
              <a:t>is concerned with  maximisation of income, </a:t>
            </a:r>
            <a:r>
              <a:rPr lang="en-GB" sz="1600" dirty="0">
                <a:solidFill>
                  <a:srgbClr val="FF0000"/>
                </a:solidFill>
              </a:rPr>
              <a:t>medical ethics </a:t>
            </a:r>
            <a:r>
              <a:rPr lang="en-GB" sz="1600" dirty="0"/>
              <a:t>with the outcome of an operation or treatment; and </a:t>
            </a:r>
            <a:r>
              <a:rPr lang="en-GB" sz="1600" dirty="0">
                <a:solidFill>
                  <a:srgbClr val="FF0000"/>
                </a:solidFill>
              </a:rPr>
              <a:t>sexual ethics </a:t>
            </a:r>
            <a:r>
              <a:rPr lang="en-GB" sz="1600" dirty="0"/>
              <a:t>with the relationship between people. Virtue Ethics sees the outcome in terms of the moral agent’s excellence and not that of a company or hospital; therefore it is argued, it is of no use when dealing with practical decision-making and aims.</a:t>
            </a:r>
          </a:p>
        </p:txBody>
      </p:sp>
    </p:spTree>
    <p:extLst>
      <p:ext uri="{BB962C8B-B14F-4D97-AF65-F5344CB8AC3E}">
        <p14:creationId xmlns:p14="http://schemas.microsoft.com/office/powerpoint/2010/main" val="40541476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sz="2800" dirty="0">
                <a:solidFill>
                  <a:schemeClr val="bg1"/>
                </a:solidFill>
              </a:rPr>
              <a:t>‘Virtue Ethics is of no use when dealing with practical ethics.’ Discuss.</a:t>
            </a:r>
          </a:p>
        </p:txBody>
      </p:sp>
      <p:sp>
        <p:nvSpPr>
          <p:cNvPr id="3" name="Content Placeholder 2"/>
          <p:cNvSpPr>
            <a:spLocks noGrp="1"/>
          </p:cNvSpPr>
          <p:nvPr>
            <p:ph idx="1"/>
          </p:nvPr>
        </p:nvSpPr>
        <p:spPr>
          <a:xfrm>
            <a:off x="838200" y="1825625"/>
            <a:ext cx="10515600" cy="4717066"/>
          </a:xfrm>
        </p:spPr>
        <p:txBody>
          <a:bodyPr>
            <a:normAutofit lnSpcReduction="10000"/>
          </a:bodyPr>
          <a:lstStyle/>
          <a:p>
            <a:pPr>
              <a:buNone/>
            </a:pPr>
            <a:r>
              <a:rPr lang="en-GB" sz="2400" dirty="0"/>
              <a:t>	A01: shows </a:t>
            </a:r>
            <a:r>
              <a:rPr lang="en-GB" sz="2400" b="1" dirty="0"/>
              <a:t>understanding</a:t>
            </a:r>
            <a:r>
              <a:rPr lang="en-GB" sz="2400" dirty="0"/>
              <a:t>; select and deploy </a:t>
            </a:r>
            <a:r>
              <a:rPr lang="en-GB" sz="2400" b="1" dirty="0"/>
              <a:t>relevant </a:t>
            </a:r>
            <a:r>
              <a:rPr lang="en-GB" sz="2400" dirty="0"/>
              <a:t>information, </a:t>
            </a:r>
            <a:r>
              <a:rPr lang="en-GB" sz="2400" b="1" dirty="0"/>
              <a:t>accurate</a:t>
            </a:r>
            <a:r>
              <a:rPr lang="en-GB" sz="2400" dirty="0"/>
              <a:t> use of technical terms.</a:t>
            </a:r>
          </a:p>
          <a:p>
            <a:pPr>
              <a:buNone/>
            </a:pPr>
            <a:r>
              <a:rPr lang="en-GB" sz="2400" dirty="0"/>
              <a:t>	A02: uses a range of </a:t>
            </a:r>
            <a:r>
              <a:rPr lang="en-GB" sz="2400" b="1" dirty="0"/>
              <a:t>evidence </a:t>
            </a:r>
            <a:r>
              <a:rPr lang="en-GB" sz="2400" dirty="0"/>
              <a:t>to sustain an argument, showing critical analysis of </a:t>
            </a:r>
            <a:r>
              <a:rPr lang="en-GB" sz="2400" b="1" dirty="0"/>
              <a:t>different viewpoints</a:t>
            </a:r>
            <a:r>
              <a:rPr lang="en-GB" sz="2400" dirty="0"/>
              <a:t>.</a:t>
            </a:r>
            <a:endParaRPr lang="en-GB" sz="1800" dirty="0"/>
          </a:p>
          <a:p>
            <a:pPr>
              <a:buNone/>
            </a:pPr>
            <a:endParaRPr lang="en-GB" sz="1500" dirty="0"/>
          </a:p>
          <a:p>
            <a:pPr>
              <a:buNone/>
            </a:pPr>
            <a:r>
              <a:rPr lang="en-GB" sz="1600" dirty="0"/>
              <a:t>	</a:t>
            </a:r>
            <a:r>
              <a:rPr lang="en-GB" sz="1600" dirty="0">
                <a:solidFill>
                  <a:schemeClr val="bg1">
                    <a:lumMod val="50000"/>
                  </a:schemeClr>
                </a:solidFill>
              </a:rPr>
              <a:t>[</a:t>
            </a:r>
            <a:r>
              <a:rPr lang="en-GB" sz="1600" dirty="0" err="1">
                <a:solidFill>
                  <a:schemeClr val="bg1">
                    <a:lumMod val="50000"/>
                  </a:schemeClr>
                </a:solidFill>
              </a:rPr>
              <a:t>Arete</a:t>
            </a:r>
            <a:r>
              <a:rPr lang="en-GB" sz="1600" dirty="0">
                <a:solidFill>
                  <a:schemeClr val="bg1">
                    <a:lumMod val="50000"/>
                  </a:schemeClr>
                </a:solidFill>
              </a:rPr>
              <a:t>/Excellence/Virtue]</a:t>
            </a:r>
          </a:p>
          <a:p>
            <a:pPr>
              <a:buNone/>
            </a:pPr>
            <a:r>
              <a:rPr lang="en-GB" sz="1600" dirty="0"/>
              <a:t>	Various criticisms can be made of Aristotle’s Virtue Ethics as an ethical approach. Firstly there is the imprecise nature of his idea of excellence, and whether it is relevant in practical ethics. </a:t>
            </a:r>
            <a:r>
              <a:rPr lang="en-GB" sz="1600" dirty="0">
                <a:solidFill>
                  <a:srgbClr val="C00000"/>
                </a:solidFill>
              </a:rPr>
              <a:t>For Aristotle, excellence was grounded on the </a:t>
            </a:r>
            <a:r>
              <a:rPr lang="en-GB" sz="1600" dirty="0" err="1">
                <a:solidFill>
                  <a:srgbClr val="C00000"/>
                </a:solidFill>
              </a:rPr>
              <a:t>eudaimonic</a:t>
            </a:r>
            <a:r>
              <a:rPr lang="en-GB" sz="1600" dirty="0">
                <a:solidFill>
                  <a:srgbClr val="C00000"/>
                </a:solidFill>
              </a:rPr>
              <a:t> quality of every organism. This can be applied to practical moral issues. </a:t>
            </a:r>
            <a:r>
              <a:rPr lang="en-GB" sz="1600" dirty="0"/>
              <a:t>Thus, a business can be seen to be an organism. According to Aristotle’s model, when each part of the organisation fulfils its function, purpose and end, then </a:t>
            </a:r>
            <a:r>
              <a:rPr lang="en-GB" sz="1600" dirty="0" err="1"/>
              <a:t>eudaimonia</a:t>
            </a:r>
            <a:r>
              <a:rPr lang="en-GB" sz="1600" dirty="0"/>
              <a:t> results. The employees are fulfilled, content and happy and so are the employer, shareholders and other stakeholders. When a business does not act as an interdependent organism then it suffers. </a:t>
            </a:r>
          </a:p>
          <a:p>
            <a:pPr>
              <a:buNone/>
            </a:pPr>
            <a:r>
              <a:rPr lang="en-GB" sz="1600" dirty="0"/>
              <a:t>	</a:t>
            </a:r>
            <a:r>
              <a:rPr lang="en-GB" sz="1600" dirty="0">
                <a:solidFill>
                  <a:schemeClr val="bg1">
                    <a:lumMod val="50000"/>
                  </a:schemeClr>
                </a:solidFill>
              </a:rPr>
              <a:t>[Golden Mean]</a:t>
            </a:r>
          </a:p>
          <a:p>
            <a:pPr>
              <a:buNone/>
            </a:pPr>
            <a:r>
              <a:rPr lang="en-GB" sz="1600" dirty="0"/>
              <a:t>	Aristotle also asserts that the virtuous person lives according to the Golden Mean. For example, an international banker or an officer in the army must be careful not to be reckless when dealing with customers or the lives of their troops. Yet, neither can they afford to be cowardly when making risky decisions. The Golden Mean, it is argued, sets the moral position that is required to all who are engaged in practical ethics. </a:t>
            </a:r>
          </a:p>
        </p:txBody>
      </p:sp>
    </p:spTree>
    <p:extLst>
      <p:ext uri="{BB962C8B-B14F-4D97-AF65-F5344CB8AC3E}">
        <p14:creationId xmlns:p14="http://schemas.microsoft.com/office/powerpoint/2010/main" val="5064311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sz="2800" dirty="0">
                <a:solidFill>
                  <a:schemeClr val="bg1"/>
                </a:solidFill>
              </a:rPr>
              <a:t>‘Virtue Ethics is of no use when dealing with practical ethics.’ Discuss.</a:t>
            </a:r>
          </a:p>
        </p:txBody>
      </p:sp>
      <p:sp>
        <p:nvSpPr>
          <p:cNvPr id="3" name="Content Placeholder 2"/>
          <p:cNvSpPr>
            <a:spLocks noGrp="1"/>
          </p:cNvSpPr>
          <p:nvPr>
            <p:ph idx="1"/>
          </p:nvPr>
        </p:nvSpPr>
        <p:spPr>
          <a:xfrm>
            <a:off x="838200" y="1825625"/>
            <a:ext cx="10515600" cy="4717066"/>
          </a:xfrm>
        </p:spPr>
        <p:txBody>
          <a:bodyPr>
            <a:normAutofit/>
          </a:bodyPr>
          <a:lstStyle/>
          <a:p>
            <a:pPr>
              <a:buNone/>
            </a:pPr>
            <a:r>
              <a:rPr lang="en-GB" sz="2400" dirty="0"/>
              <a:t>	A01: shows </a:t>
            </a:r>
            <a:r>
              <a:rPr lang="en-GB" sz="2400" b="1" dirty="0"/>
              <a:t>understanding</a:t>
            </a:r>
            <a:r>
              <a:rPr lang="en-GB" sz="2400" dirty="0"/>
              <a:t>; select and deploy </a:t>
            </a:r>
            <a:r>
              <a:rPr lang="en-GB" sz="2400" b="1" dirty="0"/>
              <a:t>relevant </a:t>
            </a:r>
            <a:r>
              <a:rPr lang="en-GB" sz="2400" dirty="0"/>
              <a:t>information, </a:t>
            </a:r>
            <a:r>
              <a:rPr lang="en-GB" sz="2400" b="1" dirty="0"/>
              <a:t>accurate</a:t>
            </a:r>
            <a:r>
              <a:rPr lang="en-GB" sz="2400" dirty="0"/>
              <a:t> use of technical terms.</a:t>
            </a:r>
          </a:p>
          <a:p>
            <a:pPr>
              <a:buNone/>
            </a:pPr>
            <a:r>
              <a:rPr lang="en-GB" sz="2400" dirty="0"/>
              <a:t>	A02: uses a range of </a:t>
            </a:r>
            <a:r>
              <a:rPr lang="en-GB" sz="2400" b="1" dirty="0"/>
              <a:t>evidence </a:t>
            </a:r>
            <a:r>
              <a:rPr lang="en-GB" sz="2400" dirty="0"/>
              <a:t>to sustain an argument, showing critical analysis of </a:t>
            </a:r>
            <a:r>
              <a:rPr lang="en-GB" sz="2400" b="1" dirty="0"/>
              <a:t>different viewpoints</a:t>
            </a:r>
            <a:r>
              <a:rPr lang="en-GB" sz="2400" dirty="0"/>
              <a:t>.</a:t>
            </a:r>
            <a:endParaRPr lang="en-GB" sz="1800" dirty="0"/>
          </a:p>
          <a:p>
            <a:pPr>
              <a:buNone/>
            </a:pPr>
            <a:endParaRPr lang="en-GB" sz="1500" dirty="0"/>
          </a:p>
          <a:p>
            <a:pPr>
              <a:buNone/>
            </a:pPr>
            <a:r>
              <a:rPr lang="en-GB" sz="1600" dirty="0"/>
              <a:t>	</a:t>
            </a:r>
            <a:r>
              <a:rPr lang="en-GB" sz="1600" dirty="0">
                <a:solidFill>
                  <a:schemeClr val="bg1">
                    <a:lumMod val="50000"/>
                  </a:schemeClr>
                </a:solidFill>
              </a:rPr>
              <a:t>[The problem of conflict]</a:t>
            </a:r>
          </a:p>
          <a:p>
            <a:pPr>
              <a:buNone/>
            </a:pPr>
            <a:r>
              <a:rPr lang="en-GB" sz="1600" dirty="0"/>
              <a:t>	Is this view of how individuals should function in society of use when applied to practical ethics today? Aristotle gives a perfect model for how businesses should function but it can be questioned whether employees see their role in life in terms of maximising wealth of the company. There may also be conflicting means. A worker’s means is to work hard. But is it virtuous to work hard when your wife is dying in hospital? The person’s mean as a husband will differ from their mean as an employee. Aristotle’s Virtue Ethics, it is argued, has no solution to this problem of conflict.</a:t>
            </a:r>
          </a:p>
          <a:p>
            <a:pPr>
              <a:buNone/>
            </a:pPr>
            <a:r>
              <a:rPr lang="en-GB" sz="1600" dirty="0"/>
              <a:t>	</a:t>
            </a:r>
            <a:r>
              <a:rPr lang="en-GB" sz="1600" dirty="0">
                <a:solidFill>
                  <a:schemeClr val="bg1">
                    <a:lumMod val="50000"/>
                  </a:schemeClr>
                </a:solidFill>
              </a:rPr>
              <a:t>[The problem of </a:t>
            </a:r>
            <a:r>
              <a:rPr lang="en-GB" sz="1600" dirty="0" err="1">
                <a:solidFill>
                  <a:schemeClr val="bg1">
                    <a:lumMod val="50000"/>
                  </a:schemeClr>
                </a:solidFill>
              </a:rPr>
              <a:t>phronesis</a:t>
            </a:r>
            <a:r>
              <a:rPr lang="en-GB" sz="1600" dirty="0">
                <a:solidFill>
                  <a:schemeClr val="bg1">
                    <a:lumMod val="50000"/>
                  </a:schemeClr>
                </a:solidFill>
              </a:rPr>
              <a:t>]</a:t>
            </a:r>
          </a:p>
          <a:p>
            <a:pPr>
              <a:buNone/>
            </a:pPr>
            <a:r>
              <a:rPr lang="en-GB" sz="1600" dirty="0"/>
              <a:t>	Aristotle saw this conflict as being resolved through </a:t>
            </a:r>
            <a:r>
              <a:rPr lang="en-GB" sz="1600" dirty="0" err="1">
                <a:solidFill>
                  <a:srgbClr val="FF0000"/>
                </a:solidFill>
              </a:rPr>
              <a:t>phronesis</a:t>
            </a:r>
            <a:r>
              <a:rPr lang="en-GB" sz="1600" dirty="0"/>
              <a:t>, the practical and rational thinking through of a problem. However, this can also be seen as a weakness because practical ethics sometimes requires quick decision-making.</a:t>
            </a:r>
          </a:p>
        </p:txBody>
      </p:sp>
    </p:spTree>
    <p:extLst>
      <p:ext uri="{BB962C8B-B14F-4D97-AF65-F5344CB8AC3E}">
        <p14:creationId xmlns:p14="http://schemas.microsoft.com/office/powerpoint/2010/main" val="595542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sz="2800" dirty="0">
                <a:solidFill>
                  <a:schemeClr val="bg1"/>
                </a:solidFill>
              </a:rPr>
              <a:t>‘Virtue Ethics is of no use when dealing with practical ethics.’ Discuss.</a:t>
            </a:r>
          </a:p>
        </p:txBody>
      </p:sp>
      <p:sp>
        <p:nvSpPr>
          <p:cNvPr id="3" name="Content Placeholder 2"/>
          <p:cNvSpPr>
            <a:spLocks noGrp="1"/>
          </p:cNvSpPr>
          <p:nvPr>
            <p:ph idx="1"/>
          </p:nvPr>
        </p:nvSpPr>
        <p:spPr>
          <a:xfrm>
            <a:off x="838200" y="1825625"/>
            <a:ext cx="10515600" cy="4717066"/>
          </a:xfrm>
        </p:spPr>
        <p:txBody>
          <a:bodyPr>
            <a:normAutofit/>
          </a:bodyPr>
          <a:lstStyle/>
          <a:p>
            <a:pPr>
              <a:buNone/>
            </a:pPr>
            <a:r>
              <a:rPr lang="en-GB" sz="2400" dirty="0"/>
              <a:t>	A01: shows </a:t>
            </a:r>
            <a:r>
              <a:rPr lang="en-GB" sz="2400" b="1" dirty="0"/>
              <a:t>understanding</a:t>
            </a:r>
            <a:r>
              <a:rPr lang="en-GB" sz="2400" dirty="0"/>
              <a:t>; select and deploy </a:t>
            </a:r>
            <a:r>
              <a:rPr lang="en-GB" sz="2400" b="1" dirty="0"/>
              <a:t>relevant </a:t>
            </a:r>
            <a:r>
              <a:rPr lang="en-GB" sz="2400" dirty="0"/>
              <a:t>information, </a:t>
            </a:r>
            <a:r>
              <a:rPr lang="en-GB" sz="2400" b="1" dirty="0"/>
              <a:t>accurate</a:t>
            </a:r>
            <a:r>
              <a:rPr lang="en-GB" sz="2400" dirty="0"/>
              <a:t> use of technical terms.</a:t>
            </a:r>
          </a:p>
          <a:p>
            <a:pPr>
              <a:buNone/>
            </a:pPr>
            <a:r>
              <a:rPr lang="en-GB" sz="2400" dirty="0"/>
              <a:t>	A02: uses a range of </a:t>
            </a:r>
            <a:r>
              <a:rPr lang="en-GB" sz="2400" b="1" dirty="0"/>
              <a:t>evidence </a:t>
            </a:r>
            <a:r>
              <a:rPr lang="en-GB" sz="2400" dirty="0"/>
              <a:t>to sustain an argument, showing critical analysis of </a:t>
            </a:r>
            <a:r>
              <a:rPr lang="en-GB" sz="2400" b="1" dirty="0"/>
              <a:t>different viewpoints</a:t>
            </a:r>
            <a:r>
              <a:rPr lang="en-GB" sz="2400" dirty="0"/>
              <a:t>.</a:t>
            </a:r>
            <a:endParaRPr lang="en-GB" sz="1800" dirty="0"/>
          </a:p>
          <a:p>
            <a:pPr>
              <a:buNone/>
            </a:pPr>
            <a:endParaRPr lang="en-GB" sz="1500" dirty="0"/>
          </a:p>
          <a:p>
            <a:pPr>
              <a:buNone/>
            </a:pPr>
            <a:r>
              <a:rPr lang="en-GB" sz="1600" dirty="0"/>
              <a:t>	</a:t>
            </a:r>
            <a:r>
              <a:rPr lang="en-GB" sz="1600" dirty="0">
                <a:solidFill>
                  <a:schemeClr val="bg1">
                    <a:lumMod val="50000"/>
                  </a:schemeClr>
                </a:solidFill>
              </a:rPr>
              <a:t>[The problem of character traits]</a:t>
            </a:r>
          </a:p>
          <a:p>
            <a:pPr>
              <a:buNone/>
            </a:pPr>
            <a:r>
              <a:rPr lang="en-GB" sz="1600" dirty="0"/>
              <a:t>	Many modern Virtue </a:t>
            </a:r>
            <a:r>
              <a:rPr lang="en-GB" sz="1600" dirty="0" err="1"/>
              <a:t>Ethicisits</a:t>
            </a:r>
            <a:r>
              <a:rPr lang="en-GB" sz="1600" dirty="0"/>
              <a:t> have turned away from the principle of the Golden Mean and the organic nature of moral excellence and virtue</a:t>
            </a:r>
            <a:r>
              <a:rPr lang="en-GB" sz="1600" dirty="0">
                <a:solidFill>
                  <a:srgbClr val="C00000"/>
                </a:solidFill>
              </a:rPr>
              <a:t>. Instead they rely on character traits. </a:t>
            </a:r>
            <a:r>
              <a:rPr lang="en-GB" sz="1600" dirty="0"/>
              <a:t>They argue that developing character traits will lead to a moral society, company, hospital etc. </a:t>
            </a:r>
            <a:r>
              <a:rPr lang="en-GB" sz="1600" dirty="0">
                <a:solidFill>
                  <a:srgbClr val="C00000"/>
                </a:solidFill>
              </a:rPr>
              <a:t>Writers such as Philippa Foot regard </a:t>
            </a:r>
            <a:r>
              <a:rPr lang="en-GB" sz="1600" dirty="0"/>
              <a:t>the development of character traits such as fairness, justice and courage as being vital practical ethics. </a:t>
            </a:r>
            <a:r>
              <a:rPr lang="en-GB" sz="1600" dirty="0">
                <a:solidFill>
                  <a:srgbClr val="C00000"/>
                </a:solidFill>
              </a:rPr>
              <a:t>However, critics of the approach </a:t>
            </a:r>
            <a:r>
              <a:rPr lang="en-GB" sz="1600" dirty="0"/>
              <a:t>question this position. What makes one human characteristic more virtuous than another? Is courage a good trait to have when deciding whether or not to use a condom for example. Courage implies risk, so in this case cowardice would be the best moral position. Critics also do not see how such character traits can be applied to practical issues. They are essentially self-</a:t>
            </a:r>
            <a:r>
              <a:rPr lang="en-GB" sz="1600" dirty="0" err="1"/>
              <a:t>centered</a:t>
            </a:r>
            <a:r>
              <a:rPr lang="en-GB" sz="1600" dirty="0"/>
              <a:t>, and here critics return to the problem with the agent-</a:t>
            </a:r>
            <a:r>
              <a:rPr lang="en-GB" sz="1600" dirty="0" err="1"/>
              <a:t>centered</a:t>
            </a:r>
            <a:r>
              <a:rPr lang="en-GB" sz="1600" dirty="0"/>
              <a:t> nature of Virtue Ethics</a:t>
            </a:r>
            <a:endParaRPr lang="en-GB" sz="1600" dirty="0">
              <a:solidFill>
                <a:srgbClr val="C00000"/>
              </a:solidFill>
            </a:endParaRPr>
          </a:p>
        </p:txBody>
      </p:sp>
    </p:spTree>
    <p:extLst>
      <p:ext uri="{BB962C8B-B14F-4D97-AF65-F5344CB8AC3E}">
        <p14:creationId xmlns:p14="http://schemas.microsoft.com/office/powerpoint/2010/main" val="17731990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normAutofit/>
          </a:bodyPr>
          <a:lstStyle/>
          <a:p>
            <a:r>
              <a:rPr lang="en-GB" sz="2800" dirty="0">
                <a:solidFill>
                  <a:schemeClr val="bg1"/>
                </a:solidFill>
              </a:rPr>
              <a:t>‘Virtue Ethics is of no use when dealing with practical ethics.’ Discuss.</a:t>
            </a:r>
          </a:p>
        </p:txBody>
      </p:sp>
      <p:sp>
        <p:nvSpPr>
          <p:cNvPr id="3" name="Content Placeholder 2"/>
          <p:cNvSpPr>
            <a:spLocks noGrp="1"/>
          </p:cNvSpPr>
          <p:nvPr>
            <p:ph idx="1"/>
          </p:nvPr>
        </p:nvSpPr>
        <p:spPr>
          <a:xfrm>
            <a:off x="838200" y="1825625"/>
            <a:ext cx="10515600" cy="4717066"/>
          </a:xfrm>
        </p:spPr>
        <p:txBody>
          <a:bodyPr>
            <a:normAutofit/>
          </a:bodyPr>
          <a:lstStyle/>
          <a:p>
            <a:pPr>
              <a:buNone/>
            </a:pPr>
            <a:r>
              <a:rPr lang="en-GB" sz="2400" dirty="0"/>
              <a:t>	A01: shows </a:t>
            </a:r>
            <a:r>
              <a:rPr lang="en-GB" sz="2400" b="1" dirty="0"/>
              <a:t>understanding</a:t>
            </a:r>
            <a:r>
              <a:rPr lang="en-GB" sz="2400" dirty="0"/>
              <a:t>; select and deploy </a:t>
            </a:r>
            <a:r>
              <a:rPr lang="en-GB" sz="2400" b="1" dirty="0"/>
              <a:t>relevant </a:t>
            </a:r>
            <a:r>
              <a:rPr lang="en-GB" sz="2400" dirty="0"/>
              <a:t>information, </a:t>
            </a:r>
            <a:r>
              <a:rPr lang="en-GB" sz="2400" b="1" dirty="0"/>
              <a:t>accurate</a:t>
            </a:r>
            <a:r>
              <a:rPr lang="en-GB" sz="2400" dirty="0"/>
              <a:t> use of technical terms.</a:t>
            </a:r>
          </a:p>
          <a:p>
            <a:pPr>
              <a:buNone/>
            </a:pPr>
            <a:r>
              <a:rPr lang="en-GB" sz="2400" dirty="0"/>
              <a:t>	A02: uses a range of </a:t>
            </a:r>
            <a:r>
              <a:rPr lang="en-GB" sz="2400" b="1" dirty="0"/>
              <a:t>evidence </a:t>
            </a:r>
            <a:r>
              <a:rPr lang="en-GB" sz="2400" dirty="0"/>
              <a:t>to sustain an argument, showing critical analysis of </a:t>
            </a:r>
            <a:r>
              <a:rPr lang="en-GB" sz="2400" b="1" dirty="0"/>
              <a:t>different viewpoints</a:t>
            </a:r>
            <a:r>
              <a:rPr lang="en-GB" sz="2400" dirty="0"/>
              <a:t>.</a:t>
            </a:r>
            <a:endParaRPr lang="en-GB" sz="1800" dirty="0"/>
          </a:p>
          <a:p>
            <a:pPr>
              <a:buNone/>
            </a:pPr>
            <a:endParaRPr lang="en-GB" sz="1500" dirty="0"/>
          </a:p>
          <a:p>
            <a:pPr>
              <a:buNone/>
            </a:pPr>
            <a:r>
              <a:rPr lang="en-GB" sz="1600" dirty="0"/>
              <a:t>	</a:t>
            </a:r>
            <a:r>
              <a:rPr lang="en-GB" sz="1600" dirty="0">
                <a:solidFill>
                  <a:schemeClr val="bg1">
                    <a:lumMod val="50000"/>
                  </a:schemeClr>
                </a:solidFill>
              </a:rPr>
              <a:t>[Conclusion]</a:t>
            </a:r>
          </a:p>
          <a:p>
            <a:pPr>
              <a:buNone/>
            </a:pPr>
            <a:r>
              <a:rPr lang="en-GB" sz="1600" dirty="0"/>
              <a:t>	In support of Virtue Ethics as a useful theory for approaching practical ethics, it can be argued that its stress on the individual’s moral nature, on the virtues and on human emotions can be useful when applied to, for example, issues of sexual morality. Its rejection of simple rules, such as the greatest good for the greatest number, can be seen as a positive aspect that fits well with a modern understanding of the world. Virtue Ethics recognises that many practical moral issues cannot be solved. What it attempts to do is to equip the moral agent with the ethical tools they need to problem solve. </a:t>
            </a:r>
            <a:r>
              <a:rPr lang="en-GB" sz="1600" dirty="0">
                <a:solidFill>
                  <a:srgbClr val="FF0000"/>
                </a:solidFill>
              </a:rPr>
              <a:t>Thus</a:t>
            </a:r>
            <a:r>
              <a:rPr lang="en-GB" sz="1600" dirty="0"/>
              <a:t>, Virtue Ethics can be seen to be useful to practical morality, despite its </a:t>
            </a:r>
            <a:r>
              <a:rPr lang="en-GB" sz="1600" dirty="0" err="1"/>
              <a:t>limiations</a:t>
            </a:r>
            <a:r>
              <a:rPr lang="en-GB" sz="1600" dirty="0"/>
              <a:t>.</a:t>
            </a:r>
          </a:p>
        </p:txBody>
      </p:sp>
    </p:spTree>
    <p:extLst>
      <p:ext uri="{BB962C8B-B14F-4D97-AF65-F5344CB8AC3E}">
        <p14:creationId xmlns:p14="http://schemas.microsoft.com/office/powerpoint/2010/main" val="1103927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a:solidFill>
                  <a:schemeClr val="bg1"/>
                </a:solidFill>
              </a:rPr>
              <a:t>Learning Objectives</a:t>
            </a:r>
          </a:p>
        </p:txBody>
      </p:sp>
      <p:sp>
        <p:nvSpPr>
          <p:cNvPr id="3" name="Content Placeholder 2"/>
          <p:cNvSpPr>
            <a:spLocks noGrp="1"/>
          </p:cNvSpPr>
          <p:nvPr>
            <p:ph idx="1"/>
          </p:nvPr>
        </p:nvSpPr>
        <p:spPr/>
        <p:txBody>
          <a:bodyPr>
            <a:normAutofit/>
          </a:bodyPr>
          <a:lstStyle/>
          <a:p>
            <a:pPr marL="342900" indent="-342900">
              <a:buAutoNum type="arabicParenR"/>
            </a:pPr>
            <a:r>
              <a:rPr lang="en-GB" sz="1800" dirty="0"/>
              <a:t>Explain Aristotle’s concept of </a:t>
            </a:r>
            <a:r>
              <a:rPr lang="en-GB" sz="1800" i="1" dirty="0"/>
              <a:t>arete</a:t>
            </a:r>
            <a:r>
              <a:rPr lang="en-GB" sz="1800" dirty="0"/>
              <a:t> and the Golden Mean</a:t>
            </a:r>
          </a:p>
          <a:p>
            <a:pPr marL="342900" indent="-342900">
              <a:buAutoNum type="arabicParenR"/>
            </a:pPr>
            <a:r>
              <a:rPr lang="en-GB" sz="1800" dirty="0"/>
              <a:t>Evaluation Virtue Ethics as applied to ethical dilemmas.</a:t>
            </a:r>
          </a:p>
        </p:txBody>
      </p:sp>
    </p:spTree>
    <p:extLst>
      <p:ext uri="{BB962C8B-B14F-4D97-AF65-F5344CB8AC3E}">
        <p14:creationId xmlns:p14="http://schemas.microsoft.com/office/powerpoint/2010/main" val="2958508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a:solidFill>
                  <a:schemeClr val="bg1"/>
                </a:solidFill>
              </a:rPr>
              <a:t>Key Words</a:t>
            </a:r>
          </a:p>
        </p:txBody>
      </p:sp>
      <p:sp>
        <p:nvSpPr>
          <p:cNvPr id="3" name="Content Placeholder 2"/>
          <p:cNvSpPr>
            <a:spLocks noGrp="1"/>
          </p:cNvSpPr>
          <p:nvPr>
            <p:ph idx="1"/>
          </p:nvPr>
        </p:nvSpPr>
        <p:spPr/>
        <p:txBody>
          <a:bodyPr>
            <a:normAutofit/>
          </a:bodyPr>
          <a:lstStyle/>
          <a:p>
            <a:pPr marL="0" indent="0">
              <a:buNone/>
            </a:pPr>
            <a:r>
              <a:rPr lang="en-US" sz="1800" b="1" dirty="0" err="1"/>
              <a:t>Aretaic</a:t>
            </a:r>
            <a:r>
              <a:rPr lang="en-US" sz="1800" b="1" dirty="0"/>
              <a:t> ethics</a:t>
            </a:r>
          </a:p>
          <a:p>
            <a:pPr marL="0" indent="0">
              <a:buNone/>
            </a:pPr>
            <a:r>
              <a:rPr lang="en-US" sz="1800" dirty="0"/>
              <a:t>Another name for Virtue ethics, from the Greek word </a:t>
            </a:r>
            <a:r>
              <a:rPr lang="en-US" sz="1800" i="1" dirty="0" err="1"/>
              <a:t>arete</a:t>
            </a:r>
            <a:r>
              <a:rPr lang="en-US" sz="1800" dirty="0"/>
              <a:t>, which simply means any kind of excellence or virtue.</a:t>
            </a:r>
          </a:p>
          <a:p>
            <a:pPr marL="0" indent="0">
              <a:buNone/>
            </a:pPr>
            <a:endParaRPr lang="en-US" sz="1800" b="1" dirty="0"/>
          </a:p>
          <a:p>
            <a:pPr marL="0" indent="0">
              <a:buNone/>
            </a:pPr>
            <a:r>
              <a:rPr lang="en-US" sz="1800" b="1" dirty="0" err="1"/>
              <a:t>Eudaimonia</a:t>
            </a:r>
            <a:endParaRPr lang="en-US" sz="1800" b="1" dirty="0"/>
          </a:p>
          <a:p>
            <a:pPr marL="0" indent="0">
              <a:buNone/>
            </a:pPr>
            <a:r>
              <a:rPr lang="en-US" sz="1800" dirty="0"/>
              <a:t>The final goal of all human activity - happiness, well-being, human flourishing.</a:t>
            </a:r>
          </a:p>
          <a:p>
            <a:pPr marL="0" indent="0">
              <a:buNone/>
            </a:pPr>
            <a:endParaRPr lang="en-US" sz="1800" b="1" dirty="0"/>
          </a:p>
          <a:p>
            <a:pPr marL="0" indent="0">
              <a:buNone/>
            </a:pPr>
            <a:r>
              <a:rPr lang="en-US" sz="1800" b="1" dirty="0"/>
              <a:t>Virtue</a:t>
            </a:r>
          </a:p>
          <a:p>
            <a:pPr marL="0" indent="0">
              <a:buNone/>
            </a:pPr>
            <a:r>
              <a:rPr lang="en-US" sz="1800" dirty="0"/>
              <a:t>Habitually doing what is right - being good requires the practice of a certain kind of behaviour</a:t>
            </a:r>
          </a:p>
          <a:p>
            <a:pPr marL="0" indent="0">
              <a:buNone/>
            </a:pPr>
            <a:endParaRPr lang="en-US" sz="1800" b="1" dirty="0"/>
          </a:p>
          <a:p>
            <a:pPr marL="0" indent="0">
              <a:buNone/>
            </a:pPr>
            <a:r>
              <a:rPr lang="en-US" sz="1800" b="1" dirty="0"/>
              <a:t>Vice</a:t>
            </a:r>
          </a:p>
          <a:p>
            <a:pPr marL="0" indent="0">
              <a:buNone/>
            </a:pPr>
            <a:r>
              <a:rPr lang="en-US" sz="1800" dirty="0"/>
              <a:t>The direct opposite of virtues - habitually wrong action.</a:t>
            </a:r>
          </a:p>
          <a:p>
            <a:pPr marL="0" indent="0">
              <a:buNone/>
            </a:pPr>
            <a:endParaRPr lang="en-US" sz="1800" dirty="0"/>
          </a:p>
        </p:txBody>
      </p:sp>
    </p:spTree>
    <p:extLst>
      <p:ext uri="{BB962C8B-B14F-4D97-AF65-F5344CB8AC3E}">
        <p14:creationId xmlns:p14="http://schemas.microsoft.com/office/powerpoint/2010/main" val="1215199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30"/>
            <a:ext cx="12192000" cy="1696452"/>
          </a:xfrm>
          <a:prstGeom prst="rect">
            <a:avLst/>
          </a:prstGeom>
          <a:solidFill>
            <a:schemeClr val="tx1"/>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a:solidFill>
                  <a:schemeClr val="bg1"/>
                </a:solidFill>
              </a:rPr>
              <a:t>Key Words</a:t>
            </a:r>
          </a:p>
        </p:txBody>
      </p:sp>
      <p:sp>
        <p:nvSpPr>
          <p:cNvPr id="3" name="Content Placeholder 2"/>
          <p:cNvSpPr>
            <a:spLocks noGrp="1"/>
          </p:cNvSpPr>
          <p:nvPr>
            <p:ph idx="1"/>
          </p:nvPr>
        </p:nvSpPr>
        <p:spPr/>
        <p:txBody>
          <a:bodyPr>
            <a:normAutofit lnSpcReduction="10000"/>
          </a:bodyPr>
          <a:lstStyle/>
          <a:p>
            <a:pPr marL="0" indent="0">
              <a:buNone/>
            </a:pPr>
            <a:r>
              <a:rPr lang="en-US" sz="1800" b="1" dirty="0"/>
              <a:t>Golden Mean</a:t>
            </a:r>
          </a:p>
          <a:p>
            <a:pPr marL="0" indent="0">
              <a:buNone/>
            </a:pPr>
            <a:r>
              <a:rPr lang="en-US" sz="1800" dirty="0"/>
              <a:t>The balance of extremes of virtues and vices. A balance between excess (having too much of something) and deficiency (having too little of something).</a:t>
            </a:r>
          </a:p>
          <a:p>
            <a:pPr marL="0" indent="0">
              <a:buNone/>
            </a:pPr>
            <a:endParaRPr lang="en-US" sz="1800" b="1" dirty="0"/>
          </a:p>
          <a:p>
            <a:pPr marL="0" indent="0">
              <a:buNone/>
            </a:pPr>
            <a:r>
              <a:rPr lang="en-US" sz="1800" b="1" dirty="0"/>
              <a:t>Intellectual virtues</a:t>
            </a:r>
          </a:p>
          <a:p>
            <a:pPr marL="0" indent="0">
              <a:buNone/>
            </a:pPr>
            <a:r>
              <a:rPr lang="en-US" sz="1800" dirty="0"/>
              <a:t>Characteristics of thought and reason - technical skill, scientific knowledge, prudence, intelligence and wisdom.</a:t>
            </a:r>
          </a:p>
          <a:p>
            <a:pPr marL="0" indent="0">
              <a:buNone/>
            </a:pPr>
            <a:endParaRPr lang="en-US" sz="1800" dirty="0"/>
          </a:p>
          <a:p>
            <a:pPr marL="0" indent="0">
              <a:buNone/>
            </a:pPr>
            <a:r>
              <a:rPr lang="en-US" sz="1800" b="1" dirty="0"/>
              <a:t>Moral virtues</a:t>
            </a:r>
          </a:p>
          <a:p>
            <a:pPr marL="0" indent="0">
              <a:buNone/>
            </a:pPr>
            <a:r>
              <a:rPr lang="en-US" sz="1800" dirty="0"/>
              <a:t>Qualities of character such as courage, friendliness, truthfulness.</a:t>
            </a:r>
          </a:p>
          <a:p>
            <a:pPr marL="0" indent="0">
              <a:buNone/>
            </a:pPr>
            <a:endParaRPr lang="en-US" sz="1800" dirty="0"/>
          </a:p>
          <a:p>
            <a:pPr marL="0" indent="0">
              <a:buNone/>
            </a:pPr>
            <a:r>
              <a:rPr lang="en-US" sz="1800" b="1" i="1" dirty="0" err="1"/>
              <a:t>Phronesis</a:t>
            </a:r>
            <a:r>
              <a:rPr lang="en-US" sz="1800" b="1" dirty="0"/>
              <a:t> (practical wisdom or prudence)</a:t>
            </a:r>
          </a:p>
          <a:p>
            <a:pPr marL="0" indent="0">
              <a:buNone/>
            </a:pPr>
            <a:r>
              <a:rPr lang="en-US" sz="1800" dirty="0"/>
              <a:t>According to Aristotle the virtue most needed for any other virtue to be developed. Balancing self-interest with that of others. Needs to be directed by the moral virtues.</a:t>
            </a:r>
            <a:endParaRPr lang="en-GB" sz="1800" dirty="0"/>
          </a:p>
        </p:txBody>
      </p:sp>
    </p:spTree>
    <p:extLst>
      <p:ext uri="{BB962C8B-B14F-4D97-AF65-F5344CB8AC3E}">
        <p14:creationId xmlns:p14="http://schemas.microsoft.com/office/powerpoint/2010/main" val="504325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805055" y="0"/>
            <a:ext cx="6371387" cy="4562475"/>
          </a:xfr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a:lstStyle/>
          <a:p>
            <a:r>
              <a:rPr lang="en-GB" dirty="0"/>
              <a:t>Aristotelian</a:t>
            </a:r>
          </a:p>
        </p:txBody>
      </p:sp>
      <p:sp>
        <p:nvSpPr>
          <p:cNvPr id="16386" name="AutoShape 2" descr="data:image/jpeg;base64,/9j/4AAQSkZJRgABAQAAAQABAAD/2wCEAAkGBxQTEhQUExIVFhQXFxcYFxgYFhgYFxcYFxUXFhgXFxYYHCggGBolHBcVITEhJSkrLi4uFx8zODMsNygtLiwBCgoKDg0OGxAQGywkHCQsLCwsLCwsLCwsLCwsLCwsLCwsLCwsLCwsLCwsLCwsLCwsLCwsNywsNywsLDcsLDcsLP/AABEIAPQAoAMBIgACEQEDEQH/xAAcAAABBAMBAAAAAAAAAAAAAAAGAwQFBwABAgj/xABIEAABAwIEAgUHCAcHBAMAAAABAgMRAAQFEiExBkETIlFhcQckMnOBkbMUQpOhscHR0iM0UlR04fAVM1NicpLTF0NEYxaCsv/EABkBAAMBAQEAAAAAAAAAAAAAAAACAwEEBf/EACMRAAICAgICAwEBAQAAAAAAAAABAhEDIRIxBDITIkFRcRT/2gAMAwEAAhEDEQA/AJbAsIY+TsE27JJZbJJbQTqgd2pqVbwa252zH0SPwreBt+a2/qWvhpqSbZNMKxicCtjtasfRI/CsGAW/7sx9Ej8KlUiKUCJrQGVrgVqf/FY+hb/LUk1w9a/ulv8AQt/lpVhvKJOnjTG94kaRogF1XYiNPEnakbSGSbHasAtP3S2+hb/LWhw7a/ulv9A3+Wq4xzyuFokJaTIPo5pVHfWK8ozlyytbJcQEgmEo1MASQdZEkClcqGUX0WKrh21/dLf6Fv8ALTVeBWoH6pb/AELf5ar3DsfvFtJU5dESqFgKlTYgElekDQ1H4zi1502Vp1QaRoHXApKXNJ0JH9TWfINwLEfwa2n9VY+hb/LTJ3CLf92Y+iR+WhTh/jta8ocGdBGqgNqKkYk2vVK0++njJMnKLQmjDLb92Y+iR+FKpwi2P/jMfRI/Cto1gjXwp00KehbO7fA7b91Y+hb/AC09TglrH6pb/Qt/lru3FPm0VhpH/wBh2v7rb/Qt/lrF4Ba/utv9C3+WpctiK5UKDSGPD1tytWPoW/y1E8RYLbptbgi2YBDLpBDSAQQ2rbTeilaoof4oc81uPUu/DNBljnhprzW29Q18NNSim6Y8MjzS29Qz8NNSc61gCPQ1hdSiAox99Msa4iZtwU5szoHojl3qPIVW+IcRuOFanH2WmeThKiVabICYnbYa0sppDqAZY/crfGULCGxIO+vjVeYwyGUym5y6kyVhkGOxOVRPvFNMR4jdylSHMraQIBI6RbitsqImKFMQClupSVQdApSlFQSCR1j/AJO6pdsptIlrPDrQvfpLkuOayMggyJzTpp31OWy2GGylt97NGSUpSEpUBIAUZBkdxrXEGHM2VuhpHWUsEdpXIBHijuqJxrDrhxLTjoAlOiG9EoA0Co7TH1Vj2MqQmbm3mMqxngq/ShS3Z5wAAIM++ml/eodVJK1tTASp0qKD6MlJ2ioldsSQEkjuAiSOZ7a5RYrkBCCo8+3661JGWwqetlJJRblC2gAM2oykDVwwQCD6Ptogwl63JaU8W1KSSlaGdQlCh1JKt9Zqs15+s0smJEJUY15QBUnhGOuWZypDa9P7tQ0Se0HtrUhWyw2sQctXVCFKRoSk8k848DRzhtyh1IUhUgj2+6ql4W4pW8p1D60ZS2tWf5wUfRR4CjHA0iciDmVGeUnUpPYNpB3p4umJJWWHbmnaRQum5uEDM2BcIT6Q9FxPgPnD8KksD4iZuCUoMLG6DvT8haJgqik1Lrh9dNOmrTLMeVUJxGqba49S78M1Lr1qK4iT5rcepd+Ga0wlsAV5na/w7Pwk1ziuIhhpTh5DTx5RSOAr80tvUM/DTQ15Q8ZDXRNgBSic+VRgaaamkl0MuyEvbFb6FrXMrgnLqQCYgT39tM7lq9CVsIt0hSwE9KEqLLDfrCMpUTO21K8McWurWoNW0hGYlzNCQrsCyNu6DUzhGLuXNyUPBpIbSVhtoqUExAhZIAMkztUarss2DDmBFL7dsPRS30roEStZVlSdeYjTxplgOGJQLq5eUnKy6pAT1wFPIUcoWdzMDqjXWpDDMVN07duLH6QBSEAbq6I6pB78w+unasDLwabckICgvKdz2z76y60b2RT90H3EvdE8pxI6pJQENqO6WkJOwjdetSquG725g9MtMgA5kpKo7zVhYfhTYCYG22m1EbNuEjQUu30NpdlT2nkrc3XdLkez7OVNbvyXrSlRL0nfNAHsiroIpneW2fQ7VrTSMTtnn5fBD6iQ23mPNU9U+w6+6tf9Lbw6ApSn2mvQKGAkQBSShWKTQzUWUG55PrlmZWjNqQrUR1R+FRmFYg5bPFKlwvUJczEoSVKjNHIk86vrFbZK0wraqz4j4TSTmCQACSYGp/lWLLvZvwutBJYYm8VJUoBDiRKVIMpPbl7R3U4vsLW66m4YyougAohJ/RuDXadc/byqp7Z65tC4hlc2/wD3ERKYVOiuYJ5UZcJcQrSyULUJTCmFDcweu2r/ADJBT4zVrRDiyycMxVNw2FjfZQ5pUNwacKRQa1jraH0OhYCXdHEARlXtvzOxo1OmlVjKyUo0cJTTDiNPmtz6h34aqkKYcQr81uPUO/DVTGUb4bV5rbepa+Gmqh8rlwenUkKMyB7PHlVuYAfNbb1LPw01U/lJtj8rclKpXlW0EiStKRC092sa0jGXZG2OPXLbKbdGQJUtASMsFWugBg6k6T30U8H4U9Zuv/KHB0lwyoIbkqUpSTK1GfQCeqO+e6o7gxI+U59CoJAtgdUp+csnugelyMUdcGYQpTz12+Sp10xqNkiQEpHKefbUnJFUma4awBtTbZSnLACz255MiaI2cFClSZnt5+FSVhZJRMbdlSKKxGsRtbIIHbTjLXU1sVtCtnEVwoUuRSZTW0FjZaaaupp+oU2dOtTaKRZG3KdKHMUbBB79KKLnY0K3y4JrnyHXhBteBIbWXE+isKDqTqFADQnvGseNBrT4bWEgBLSlEgmVAIAG8bKTvPPNGka2TeqJZURM6/ZtQNititoW5QTKswWmdClYGmYbTBHsquPcSGXUx1hVkhSXWs3SpkOIcH7cBJV4EDarhsjLaSd8on3VV/DISLdxSEwnNkypAWEKGsKXunSrFwS6DjKVDwNdONHLNjt1UVDcQr82uPUu/DNSTpqJx/8AVbj1LvwzVSdi/Dh81t/UtfDFDHlHuAy42tTedC2ltqGxCVESpJ5EUR8Ofqtv6lr4aaGfLEySwwoawopj/UKSfqPB7IXhNuFlalhZUkW7WVMEIAKipSfmHTfnVsYKyEpA7BVQcDujpDHWlQO20AjfnVvWK65W9nUo6JpG1LoNII2pZBqiJMVFbiuQa6mmEN1wquprk0AJrpq8mnS6RWobTStDJkbcHQ0H4n6SqMcQWkA5lAf6ur7poRxZmD3Rv21y5kztwNEe1cEjL2iB41A3ZDoUownKC2DtDjcKJT7FDXvpy/eBPXJ6qd6C8X4gzqKWUZk5lLnfXTNp4BNNgbaozyUk7D/hS5bKXsxU0HeuPmqCgkNlSjsdthRJw4ktqdbzBQ0IifCq/wCAHrm7CoKEW8y8pSBJXJUA2Z0G1GjeP27q1C3eJeQnJMBSVAEHJ2Eabg10rIoLZy/E5bQSLE1F8QDzW49S78M08s74PNhY5yCP2SNCDTXiBPmtx6l34Zq6dq0c7TTpivDqItbY/wDpa+GmmPHmHF+0KQJIUFHtgAjSpXh79UtvUNfCTTla/wCu2satAnTKv8llmFuPLJnIMumg1MwR26VZdrpv21AYHYJt37htsAA5XJ7jOh7xrU0y6CTXFk0ztx7TCFlWlOECmdkvqya6ev0pE1aJKS2P011FRTWJ5tUwRTtN8iJJjxprQvFjnLXDygkSTpTC4xhI9EZvChTHsadUtKCmElJJ13ggAfXSuaQyxtk7ieMITr0gA5AAkn2Ch3F8TfCCcvRJV6KlnrHwRE1EJcWXZCiCIgD0U9/jXV7jjbaVOukrbRu44TKiTADaTqozUPm5aRf/AJ+O30MmLAPkrdQ4tQ+c4tWv+lE6U0x6xKBnYWpCwBDalFSHO0KB9HnBFOGeK3XX3G7ZnpujSCohSAkzMSYlJ7tdqfLuQ+2lbjRaXOqSQR/uA1pJOcfYrBQl6lS45izlw4W0t9GCY6OZII3JMDSu7WxyKCCrrOQkqA9Ext7QN+6prii0DbyH0pGqilUDfNoD7D9tMxbLUAdCtK5THzhp1ffOu9XhNKq6I5IOm5dhLbki1asrcQXlZVkHVKQAVnuPKjO2wlq16MIQABCNtfHxoCteIPk1+oJQFJUokkDVB2Kh3E1ZyldO0QCQdx91QmnZaD+qa/w6tmOjubhoCEEIdT4qlC//AMppfiBnzS59S98NVaw53pXlL7GmgfaVH7qfY835nc+oe+Equ3D6HBm9yNwFzzS29Qz8NNOSvWo/BFRaW/qWvhinLKM6wmSAdyNwBqYqt0rI1bojrrEG2n1ZlRmSAT4dppeyenrJVKe2lja29w0ps2pQDmyq3n/NO81VuE8SKsH1tP6oB8dO0CuGa57R34/qqZa2IY0hpCczgTJnKfSV3Ab02u8WCwFJCjPzRCVH2KG9RfCiPlBVcuoSVK9AR6KNwNffNOrmyW9dA5YRmGZQ9JKRyT2HvrObSobhex0wlyM3VbSf2iSv3HSop++VMAKUBuoEk/WKTueBblx1aRcDoC4pYKwpTkEEBAOYQNaJmsEQhSVCRAAgE5VQIkjtp8kWl2JBxvaI7A+IkJV0LkJcIzCf2Z0kVHY88S9mWmEGBmnw0iI9tTCrRH9otygGGzvz10ojxmxQ63kWAezTasStGOVO0BmH4YC4SVQkipywwVCCs6StIQTzyidE9m5qKwe6LTnRO669UxRg0ylQ7aWEKeh8mS9EUnDGmQeiQlObeAAVHtV2mmowwKCsw32ogLAA299NbonYVs4uQsJ10VxxnhmZlwQBDaj4ZRPvoCsbrJlUkAgiYMmJEmrK8omKNN2ymkkKdcgGOSZBNVagxsIOkD2a0vpR0Qi8iYa8KoaKjcOEKCVBGgAzIUmUn31ZWGoSlcCMusjs059lU/wfZuOvJZbcCUJPSGRqQRlj2RNHL+dVwWUrhvopec2JGbYd9TctjfHqiZ4BdS6wtwGZdcTP+jqgfb76mOIU+aXX8O98JVNuCrHo7bQQFrWsDsCiI+ofXUhxInzO6/h3vhKr0MfqjzMnuwcwNHmtv6hr4aad25yOJPfB8DWsEa80tvUM/DTW3hyp3tE06YQWTYBKSNvqqoPLXw6Ew8gQIM/hVsYRdFwAn0h1VeI5jxFZf4Si4SpDglJGk8prmr+HUpU9gbwQQGWTJKVtj2QIooYscsxOpmaGuE7NSWHbdQOe1c6MHtSRmB9xopwy8BT4b1NRp0ysnatDltHafZS3RSZjSu23ByFKlyqpIg2wafRF6g/+s/aKnnRpUN6b61j5gye0nN9kVNsCUzzrDbBi6aQ6tTZGoG/OkrRdwzonroHLmPCneJPot3Q8qAIIPsBVNDd1xa04WnGlGFLCQeZnu7Kjz4nQsfIJzizytrZU9pP8qir1u8ckKIQk8hvRNa3JIhWhppfE61ST0SjCmV1fcOyrUlR2mhbGcP6JwJ7dKtS2MqihDjiz6yD3z7K5JL9PRxyrRC8IuFF82P2kqSfGJFWFjDByEDda20x2hawDVYPqUi4ZLZAVnTBPaTR3wxjQxC5JUC38lUCpo7rdOZJM/sJjxlQqmPG57I+RkUWWaggQBsNB7KZ8SK8zuv4d74Sqy3XO+9JcRnzO6/h3vhKr0jyRjgKfNLb1DPwk0q4zXXDyPNLb1DPwk06eTpWrowjLZ7onMyvRVoru7FeyiAKlQjc7j7xQ5dNyCKf4LdhYLaj10DTvFRmqZWLtELj2e2ui+2grQ4nK6lOh6uyhOhNZYYg0o5kOAA8ldQj2Giu8tc6VJJk8qE/7PSrOgpEz2Vzz09nTDa0STfEVsNC6CRpoJ17NK7uLp10QymAdCtQiB2gdtJ4VhzbXzE+6pO9ehBinUlViSjuiCusSFmjqtqck6gaFROhIJ0rLzipu3H6UqQNxoTlB5Eiam7ZhJQAoTXS7FB3ApKk92PcFpoqvi/iA3qQi0QtcyCYKQAdDuNedEPBnC6WEIKk/pEjQkbSNRRfb2KQTCfqpZ1spE6Uqh+so8uqiMrvUaaEbeNINPZ5Sr0x9dR2N4y2zqtaRvuRyqN4Rulvul6ZbUep4a60rkrpDLE+NsfKR0bnjUFx2mWwrsg+6ibigRBHbQzxMrNbKPdU5r8K4ttMrjiZ3RJTvFccRuuW+JLeZUtHSEOtK3JQ4NNe9Qymo7Fn80DwFGflKtM+F2D5BztqUyojm2RI+sfXXZ4qqJyec7kg24U43adbbLi05iACtAIAPMKR8077aUW44sKsrpSSCPk72o1H90qvMOGYgUrUmequD3ZhsfGp88SOotllDhBIU2oA7pUkpIjnvXUcRfmAnzS2/h2fhJpZ16kcD/VLX+HZ+EmuXt6EYbKJpnc2igUrb0cTqJ2PcY5GniFVi10SVoFKmSFliqFpk9Ug9YK0KfEdlDrlwUvlRIyrJy+APOpFKJ3pnjTI6BSiQnJ1gToJA29u1QnifEtjyfYkxqKy5GZvSmOC3odbStJkEVK2qhqI0qKLvQiLkCm1/jzDCczriU9060zxrh8PnV1xI7UKgx3U1sOGLZlWYJK3D89wlaveam5T6RWMcbVscW/GaXQehZcVvHVOv2UP3uGYhdklbvydv9ndXv5UatXSUiEie6KTedWrUgAVji3tsaM4w9UB2G8A2yFFTua4UebhmPcBRbYNBsAAAJToB2VtpuNqRXpNbVGSm56I/idyQPGhLi9/Jaqns+6iXGHJKZ7ar3yn3+iWx7fCp+0i0NRAKSoiNyQKs3ymfosJtmSSTnRPfoTB7tKF/JvgZu7pJI6jcKVpv2CiXy2/3LIHN37EKrvxxo4PIndFU2BlaR2EkUtfL6sHUyYPZTW2chU1lysnTsqxzHqfh93zS29Qz8NNKOOa0O4RjzSba3Tn1DLWg7m00hc8UJElCCo/5jFakKFASTtXN1coaTmdWEp79/YKAL3jR1IOqEdw1NA+MY8txRUtZPZJ1/AVptFkYx5REJBDCRI+e5oPEIH31W2PcSPXKpccUojMNdgP8qeQqCK1LJMx3jU/XWMLlSQfSEx2EVhqC7yZcYC2cLDy5aVqlR+aeYNXQxeghKgQQdjNeW7gjSJOmsjSO0UU8HcYKtSELJUwYGvzf5b+6ubJj/Yl8WRdSPQ6bwGuIPjQ7hGMtOoCkKBB76m7O8B2M1zqX9Ohwra6HzbRPdS3yVPMz40ii4HOtruhG9UpE6ZpZCdBUDi90EpkqAA7ac4jiqU7qA7aq3jHHC/1EiGxuTzqE5Lo6cOJ9m8V4tCnBlJKUzJHOJge+gPGcXXcOFStZ2HZ3V3eHqnIIHKjPyY8Gl5QuHhCExkHaaphguzfIyOKoLvJPgqra0UpYhbhnXcCNBQz5clwi3TzzKP1R99XCWtO6qe8uik9JaI+dC1HwERPjXbFUjy5O3ZUwOtadNKKEH+udJLOtaYWNbYqejbTtDadv9IqNucTVrrUW1cdVOnIfZWkypWhimsDbzhJkmSf6iklMgEleg7Nya7W8EyE6kmJ/Ck2ldbfx79KAMdUBHV63Icj401tpUozpHfSl+Y5mKj0jmaxgdXg6/bSha6ojnvOwnnSLSJUKdhsapA5ST40AG/knsFXCblpCsriQladdDoQRHs+up60un2lkSQpJgg0NeSG+6LFGhMBaSj28qv3HOGkP9aMrg0nkdt65M2HltdnX4/kcfrLoAf8A5GqOtoaYXXFBgwTS/EXD7iCEKT7eRFNv7JShIJFcL5LTPSjwe0QV/jJOrkz2VB3mKoPpDwFbxRwuPKV8waAbRBiiLgvgNd2oLcGVkEH/AFa8qrDHyZmTIoRsacGcKrvnAtScrA129L+oq8bSyS2kIQICRA7qWw/DUMoCGxCRtTtLVd8IKKPIyZXN2xLotK85eVy76bEnik6NhKAO+CSPdXpRWgrybi96H7h50bLcUodupCQfaJqiJEOpA3FIE07Khv26RSK0AEiaAJVj0RryFbCoMx41pn0R4D7K7FMB282BBTseVNGPHUnn2UslJToNBXCk6gQNdI++sA4xQiQB2UwUOUbDad++nmJp6wG+kV1atgAqJgjQUANksEf7Zp4ydZnWK7ungSCBpEUiwdSY0NAExwc0f7RtCP8AFHu1mvVyNq8rcImL+1Mf95I98ivVKef9cqxgNsSt21oPSEBI5nl7arrH8LzjzVwOctCNB2xSvlEedvXPkbBhuD0ihqc+hSgDv51V1rjLrKwwyjK+FFBOspI0iI151z5oJ/h2+LdNplk8L8AJVCnwYTuCNzVlsWqUJCUgBI0AFAfkz4iJQba5eKn0q0CtCU1YdNihGK0S8mU3KpCRRWopaK4Iqpzg7xziPyexuHZgpbVE9sQPrry44k5QBoQBy5R9utXt5er3LastCP0jwza8mxn9usCqMeGs0yAZPJM7VtKdN9gfHb66WWAedIuNR7qAJJr0U+A+ys5VyhUJSe4fZWtO3X+ta1AY6JETSWft5b+FKFuYnb7a5cAnuHbpQAmQFKJ7962luTB2rShpWNeOtYBik8+f7P8AOumu6uUnUyYPhH29tLhIoAleGJF7aeuR99eoMWuOjZWsanLp4xp9cV5e4fPnlr65H316ZxdOdTbfbCj4Jj8axgQXCfD5SOkWZUo51HtUedBflT4eSxiDN4Eyh49eDEOIiNeQII9xq5WkACBQR5ZUoOGOBRg52+jjcuZtB7fxqc1aLYJuM0ypuNcXd+VoCVJS4Iy9GBCSY0KtyavjhW4dVbt9P/eZRJ/rnXnJtIaeYJhbmZKllXKCOr499en7KChOmkD6xtSYjp81tDg1qK1411VjgKN8viybq1TyDK1+0rCZ9wqprhZ5VY3ltxDpcRyD/sNJR3dYlfvquFgExTIDcRqa5zbxrpWKB07prRRoTtQA9b9EeA+ysK47Se/7qxr0R4D7K2tE6e0d1ACa1E7/AMhSS07TtWiqPw511m0mKAOMp21rCOyukggb/wBeNcoM6xFAGKSQO77K7bVHh9tag66/12V2hFAEtw8/lurUn/Ha3Ej0suuum9enMLslBbjjghS8oAmcqUjae+vL2GJ/T24/9zP1upr1qTWMDBVZeWLEwpVtaD0lLDhkaAJIjX31ZpqiPKRigexRIQqQ0cmkbg9apZHUTp8SN5ECHFrA6VRCpJ7NPR51ffkvxb5Th7KjukZFeKdJmqN4tZOcGRKZ9s1ZfkDv5tn2tP0bgMc+uD+FTws7POj9bLSpuoqQCokFIBUeUACacpM0yxp0Jt3yTADS9f8A6Gug8o8pYriCn3XHlklTi1qk9hUcv1RTADWup6qI2yJ9hrlaNNtKYDSAa5eSQD9ddkxt/Ktut6EknY6UAIIujAEDl29njXRuz2D6/wAaysrAElXJ7B7q0LgzsKysoA18pMkaRXIfNZWUAKdOewfX+NbTdq7qysoAcWt+pLjagBKXEKG+6VgjntpVzf8AVS7/AMK2/wBjn/JW6ysAz/qpd/4Vt/tc/wCSqqvcZWu6ceKUBanFK0BiSeWu1ZWUslZXFJp6NYziy3CCpKAddgfvNT/k64uesy/0SGldJknOFH0c0RlUO01lZSxSTK5JycdsN0+VW7/wrb/Y5/yVCcY+Uq7etHWihhIWAhRSlYVlKhMErMe6srKocpVQuj3Vr5QT2VlZWgaS+e6u13iimNKysoA//9k=">
            <a:hlinkClick r:id="rId3"/>
          </p:cNvPr>
          <p:cNvSpPr>
            <a:spLocks noChangeAspect="1" noChangeArrowheads="1"/>
          </p:cNvSpPr>
          <p:nvPr/>
        </p:nvSpPr>
        <p:spPr bwMode="auto">
          <a:xfrm>
            <a:off x="71438" y="-1393825"/>
            <a:ext cx="1905000" cy="2905125"/>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5" name="Rectangle 4"/>
          <p:cNvSpPr/>
          <p:nvPr/>
        </p:nvSpPr>
        <p:spPr>
          <a:xfrm>
            <a:off x="5846618" y="4602486"/>
            <a:ext cx="6345381" cy="923330"/>
          </a:xfrm>
          <a:prstGeom prst="rect">
            <a:avLst/>
          </a:prstGeom>
        </p:spPr>
        <p:txBody>
          <a:bodyPr wrap="square">
            <a:spAutoFit/>
          </a:bodyPr>
          <a:lstStyle/>
          <a:p>
            <a:r>
              <a:rPr lang="en-GB" sz="5400" dirty="0">
                <a:solidFill>
                  <a:schemeClr val="bg1"/>
                </a:solidFill>
              </a:rPr>
              <a:t>Ethics</a:t>
            </a: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5805055" cy="6966066"/>
          </a:xfrm>
          <a:prstGeom prst="rect">
            <a:avLst/>
          </a:prstGeom>
        </p:spPr>
      </p:pic>
    </p:spTree>
    <p:extLst>
      <p:ext uri="{BB962C8B-B14F-4D97-AF65-F5344CB8AC3E}">
        <p14:creationId xmlns:p14="http://schemas.microsoft.com/office/powerpoint/2010/main" val="1558332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0"/>
            <a:ext cx="12192000" cy="1696452"/>
          </a:xfrm>
          <a:prstGeom prst="rect">
            <a:avLst/>
          </a:prstGeom>
          <a:solidFill>
            <a:schemeClr val="accent4"/>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a:solidFill>
                  <a:schemeClr val="bg1"/>
                </a:solidFill>
              </a:rPr>
              <a:t>Biography</a:t>
            </a:r>
          </a:p>
        </p:txBody>
      </p:sp>
      <p:sp>
        <p:nvSpPr>
          <p:cNvPr id="3" name="Content Placeholder 2"/>
          <p:cNvSpPr>
            <a:spLocks noGrp="1"/>
          </p:cNvSpPr>
          <p:nvPr>
            <p:ph idx="1"/>
          </p:nvPr>
        </p:nvSpPr>
        <p:spPr>
          <a:xfrm>
            <a:off x="838200" y="1825625"/>
            <a:ext cx="4786745" cy="4351338"/>
          </a:xfrm>
        </p:spPr>
        <p:txBody>
          <a:bodyPr>
            <a:normAutofit lnSpcReduction="10000"/>
          </a:bodyPr>
          <a:lstStyle/>
          <a:p>
            <a:r>
              <a:rPr lang="en-US" sz="1800" dirty="0"/>
              <a:t>Important contributions in logic, metaphysics, mathematics, physics, biology, botany, ethics, politics, agriculture, medicine, dance and theatre.</a:t>
            </a:r>
          </a:p>
          <a:p>
            <a:endParaRPr lang="en-US" sz="1800" dirty="0"/>
          </a:p>
          <a:p>
            <a:r>
              <a:rPr lang="en-US" sz="1800" dirty="0"/>
              <a:t>Student of Plato, was in turn was student under Socrates.</a:t>
            </a:r>
          </a:p>
          <a:p>
            <a:endParaRPr lang="en-US" sz="1800" dirty="0"/>
          </a:p>
          <a:p>
            <a:r>
              <a:rPr lang="en-US" sz="1800" dirty="0"/>
              <a:t>More empircally-minded than Plato and rejected his theory of forms.</a:t>
            </a:r>
          </a:p>
          <a:p>
            <a:endParaRPr lang="en-US" sz="1800" dirty="0"/>
          </a:p>
          <a:p>
            <a:r>
              <a:rPr lang="en-GB" sz="1800" dirty="0"/>
              <a:t>“For one swallow does not make a summer, nor does one day; and so too one day, or a short time, does not make a man blessed and happy”</a:t>
            </a:r>
            <a:r>
              <a:rPr lang="en-US" sz="1800" dirty="0"/>
              <a:t> </a:t>
            </a:r>
            <a:endParaRPr lang="en-GB" sz="1800" dirty="0"/>
          </a:p>
        </p:txBody>
      </p:sp>
      <p:pic>
        <p:nvPicPr>
          <p:cNvPr id="4" name="Picture 3" descr="Image"/>
          <p:cNvPicPr>
            <a:picLocks noChangeAspect="1"/>
          </p:cNvPicPr>
          <p:nvPr/>
        </p:nvPicPr>
        <p:blipFill>
          <a:blip r:embed="rId3"/>
          <a:stretch>
            <a:fillRect/>
          </a:stretch>
        </p:blipFill>
        <p:spPr>
          <a:xfrm>
            <a:off x="7303712" y="-14363"/>
            <a:ext cx="4893936" cy="683033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0"/>
            <a:ext cx="12192000" cy="1696452"/>
          </a:xfrm>
          <a:prstGeom prst="rect">
            <a:avLst/>
          </a:prstGeom>
          <a:solidFill>
            <a:schemeClr val="accent4"/>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a:solidFill>
                  <a:schemeClr val="bg1"/>
                </a:solidFill>
              </a:rPr>
              <a:t>happiness is not pleasure, honour or money</a:t>
            </a:r>
            <a:endParaRPr lang="en-GB" i="1" dirty="0">
              <a:solidFill>
                <a:schemeClr val="bg1"/>
              </a:solidFill>
            </a:endParaRPr>
          </a:p>
        </p:txBody>
      </p:sp>
      <p:sp>
        <p:nvSpPr>
          <p:cNvPr id="3" name="Content Placeholder 2"/>
          <p:cNvSpPr>
            <a:spLocks noGrp="1"/>
          </p:cNvSpPr>
          <p:nvPr>
            <p:ph idx="1"/>
          </p:nvPr>
        </p:nvSpPr>
        <p:spPr>
          <a:xfrm>
            <a:off x="838200" y="1825625"/>
            <a:ext cx="10328564" cy="4351338"/>
          </a:xfrm>
        </p:spPr>
        <p:txBody>
          <a:bodyPr>
            <a:normAutofit/>
          </a:bodyPr>
          <a:lstStyle/>
          <a:p>
            <a:pPr>
              <a:buNone/>
            </a:pPr>
            <a:r>
              <a:rPr lang="en-US" sz="1800" dirty="0">
                <a:latin typeface="Calibri" charset="0"/>
              </a:rPr>
              <a:t>	"</a:t>
            </a:r>
            <a:r>
              <a:rPr lang="en-GB" sz="1800" dirty="0"/>
              <a:t>To judge from the lives that men lead, most men, and men of the most vulgar type, seem (not without some ground) </a:t>
            </a:r>
            <a:r>
              <a:rPr lang="en-GB" sz="1800" b="1" dirty="0"/>
              <a:t>[1] to identify the good, or happiness, with pleasure</a:t>
            </a:r>
            <a:r>
              <a:rPr lang="en-GB" sz="1800" dirty="0"/>
              <a:t>; which is the reason why they love the life of enjoyment</a:t>
            </a:r>
            <a:r>
              <a:rPr lang="en-US" sz="1800" dirty="0">
                <a:latin typeface="Calibri" charset="0"/>
              </a:rPr>
              <a:t> [...] </a:t>
            </a:r>
            <a:r>
              <a:rPr lang="en-US" sz="1800" b="1" dirty="0">
                <a:latin typeface="Calibri" charset="0"/>
              </a:rPr>
              <a:t>[2] </a:t>
            </a:r>
            <a:r>
              <a:rPr lang="en-GB" sz="1800" b="1" dirty="0"/>
              <a:t>people of superior refinement identify happiness with honour</a:t>
            </a:r>
            <a:r>
              <a:rPr lang="en-GB" sz="1800" dirty="0"/>
              <a:t>; for this is, roughly speaking, the end of the political life. But it seems too superficial to be what we are looking for, since it is thought to depend on those who bestow honour rather than on him who receives it, but the good we divine to be something proper to a man and not easily taken from him […] </a:t>
            </a:r>
            <a:r>
              <a:rPr lang="en-US" sz="1800" b="1" dirty="0">
                <a:latin typeface="Calibri" charset="0"/>
              </a:rPr>
              <a:t>[3] The life of money-making </a:t>
            </a:r>
            <a:r>
              <a:rPr lang="en-US" sz="1800" dirty="0">
                <a:latin typeface="Calibri" charset="0"/>
              </a:rPr>
              <a:t>is one undertaken under compulsion, and wealth is evidently not the good we are seeking; for it is merely useful and for the sake of something else”</a:t>
            </a:r>
          </a:p>
          <a:p>
            <a:pPr>
              <a:buNone/>
            </a:pPr>
            <a:endParaRPr lang="en-US" sz="1800" dirty="0">
              <a:latin typeface="Calibri" charset="0"/>
            </a:endParaRPr>
          </a:p>
          <a:p>
            <a:pPr>
              <a:buNone/>
            </a:pPr>
            <a:r>
              <a:rPr lang="en-US" sz="1800" dirty="0">
                <a:latin typeface="Calibri" charset="0"/>
              </a:rPr>
              <a:t>	</a:t>
            </a:r>
            <a:endParaRPr lang="en-GB" sz="1800" dirty="0">
              <a:latin typeface="Calibri"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0"/>
            <a:ext cx="12192000" cy="1696452"/>
          </a:xfrm>
          <a:prstGeom prst="rect">
            <a:avLst/>
          </a:prstGeom>
          <a:solidFill>
            <a:schemeClr val="accent4"/>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a:solidFill>
                  <a:schemeClr val="bg1"/>
                </a:solidFill>
              </a:rPr>
              <a:t>happiness related to function</a:t>
            </a:r>
          </a:p>
        </p:txBody>
      </p:sp>
      <p:sp>
        <p:nvSpPr>
          <p:cNvPr id="3" name="Content Placeholder 2"/>
          <p:cNvSpPr>
            <a:spLocks noGrp="1"/>
          </p:cNvSpPr>
          <p:nvPr>
            <p:ph idx="1"/>
          </p:nvPr>
        </p:nvSpPr>
        <p:spPr>
          <a:xfrm>
            <a:off x="838200" y="1825625"/>
            <a:ext cx="10328564" cy="4351338"/>
          </a:xfrm>
        </p:spPr>
        <p:txBody>
          <a:bodyPr>
            <a:normAutofit/>
          </a:bodyPr>
          <a:lstStyle/>
          <a:p>
            <a:pPr>
              <a:buNone/>
            </a:pPr>
            <a:r>
              <a:rPr lang="en-GB" sz="1800" dirty="0"/>
              <a:t>	“Presumably, however, to say that happiness is the chief good seems a platitude, and a clearer account of what it is still desired. This might perhaps be given, if we could first ascertain the function of man. For just as for a flute-player, a sculptor, or an artist, and, in general, for all things that have a function or activity, the good and the 'well' is thought to reside in the function, so would it seem to be for man, if he has a function. What then can this be? Life seems to be common even to plants, but we are seeking what is peculiar to man. </a:t>
            </a:r>
            <a:r>
              <a:rPr lang="en-GB" sz="1800" b="1" dirty="0"/>
              <a:t>[1] Let us exclude, therefore, the life of nutrition and growth</a:t>
            </a:r>
            <a:r>
              <a:rPr lang="en-GB" sz="1800" dirty="0"/>
              <a:t>. Next there would be a </a:t>
            </a:r>
            <a:r>
              <a:rPr lang="en-GB" sz="1800" b="1" dirty="0"/>
              <a:t>[2] life of perception</a:t>
            </a:r>
            <a:r>
              <a:rPr lang="en-GB" sz="1800" dirty="0"/>
              <a:t>, but it also seems to be common even to the horse, the ox, and every animal. </a:t>
            </a:r>
          </a:p>
          <a:p>
            <a:pPr>
              <a:buNone/>
            </a:pPr>
            <a:r>
              <a:rPr lang="en-GB" sz="1800" dirty="0"/>
              <a:t>	“There remains, then, </a:t>
            </a:r>
            <a:r>
              <a:rPr lang="en-GB" sz="1800" b="1" dirty="0"/>
              <a:t>[3] an active life of the element that has a rational principle </a:t>
            </a:r>
            <a:r>
              <a:rPr lang="en-GB" sz="1800" dirty="0"/>
              <a:t>[...]</a:t>
            </a:r>
            <a:r>
              <a:rPr lang="en-GB" sz="1800" dirty="0">
                <a:latin typeface="Calibri" charset="0"/>
              </a:rPr>
              <a:t> </a:t>
            </a:r>
            <a:r>
              <a:rPr lang="en-GB" sz="1800" dirty="0"/>
              <a:t>if this is the case, and we state the function of man to be a certain kind of life, and this to be an activity or actions of the soul implying a rational principle, and the function of a good man to be the good and noble performance of these, and if any action is well performed when it is performed in accordance with the appropriate excellence: if this is the case, </a:t>
            </a:r>
            <a:r>
              <a:rPr lang="en-GB" sz="1800" b="1" dirty="0"/>
              <a:t>human good turns out to be activity of soul in accordance with virtue</a:t>
            </a:r>
            <a:r>
              <a:rPr lang="en-GB" sz="1800" dirty="0">
                <a:latin typeface="Calibri" charset="0"/>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30"/>
            <a:ext cx="12192000" cy="1696452"/>
          </a:xfrm>
          <a:prstGeom prst="rect">
            <a:avLst/>
          </a:prstGeom>
          <a:solidFill>
            <a:schemeClr val="accent4"/>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a:p>
        </p:txBody>
      </p:sp>
      <p:sp>
        <p:nvSpPr>
          <p:cNvPr id="2" name="Title 1"/>
          <p:cNvSpPr>
            <a:spLocks noGrp="1"/>
          </p:cNvSpPr>
          <p:nvPr>
            <p:ph type="title"/>
          </p:nvPr>
        </p:nvSpPr>
        <p:spPr/>
        <p:txBody>
          <a:bodyPr/>
          <a:lstStyle/>
          <a:p>
            <a:r>
              <a:rPr lang="en-GB" dirty="0">
                <a:solidFill>
                  <a:schemeClr val="bg1"/>
                </a:solidFill>
              </a:rPr>
              <a:t>happiness is acquired by habituation</a:t>
            </a:r>
            <a:endParaRPr lang="en-GB" i="1" dirty="0">
              <a:solidFill>
                <a:schemeClr val="bg1"/>
              </a:solidFill>
            </a:endParaRPr>
          </a:p>
        </p:txBody>
      </p:sp>
      <p:sp>
        <p:nvSpPr>
          <p:cNvPr id="3" name="Content Placeholder 2"/>
          <p:cNvSpPr>
            <a:spLocks noGrp="1"/>
          </p:cNvSpPr>
          <p:nvPr>
            <p:ph idx="1"/>
          </p:nvPr>
        </p:nvSpPr>
        <p:spPr>
          <a:xfrm>
            <a:off x="838200" y="1825625"/>
            <a:ext cx="10328564" cy="4351338"/>
          </a:xfrm>
        </p:spPr>
        <p:txBody>
          <a:bodyPr>
            <a:normAutofit/>
          </a:bodyPr>
          <a:lstStyle/>
          <a:p>
            <a:pPr>
              <a:buNone/>
            </a:pPr>
            <a:r>
              <a:rPr lang="en-GB" sz="1800" dirty="0"/>
              <a:t>	</a:t>
            </a:r>
            <a:r>
              <a:rPr lang="en-GB" sz="1800" dirty="0">
                <a:latin typeface="Calibri" charset="0"/>
              </a:rPr>
              <a:t>“</a:t>
            </a:r>
            <a:r>
              <a:rPr lang="en-GB" sz="1800" dirty="0"/>
              <a:t>For this reason also the question is asked, whether happiness is to be acquired by </a:t>
            </a:r>
            <a:r>
              <a:rPr lang="en-GB" sz="1800" b="1" dirty="0"/>
              <a:t>[1] learning or by habituation </a:t>
            </a:r>
            <a:r>
              <a:rPr lang="en-GB" sz="1800" dirty="0"/>
              <a:t>or some other sort of training, or comes in virtue of some </a:t>
            </a:r>
            <a:r>
              <a:rPr lang="en-GB" sz="1800" b="1" dirty="0"/>
              <a:t>[2] divine providence </a:t>
            </a:r>
            <a:r>
              <a:rPr lang="en-GB" sz="1800" dirty="0"/>
              <a:t>or again </a:t>
            </a:r>
            <a:r>
              <a:rPr lang="en-GB" sz="1800" b="1" dirty="0"/>
              <a:t>[3] by chance</a:t>
            </a:r>
            <a:r>
              <a:rPr lang="en-GB" sz="1800" dirty="0"/>
              <a:t>. Now if there is any gift of the gods to men, it is reasonable that happiness should be god-given […] happiness seems, however, even if it is not god-sent but comes as a result of virtue and some process of learning or training [</a:t>
            </a:r>
            <a:r>
              <a:rPr lang="en-GB" sz="1800" dirty="0">
                <a:latin typeface="Calibri" charset="0"/>
              </a:rPr>
              <a:t>…] </a:t>
            </a:r>
            <a:r>
              <a:rPr lang="en-GB" sz="1800" b="1" dirty="0">
                <a:latin typeface="Calibri" charset="0"/>
              </a:rPr>
              <a:t>Anything that we have to learn to do we learn by the actual doing of it: people become builders by building and instrumentalists by playing instruments. Similarly we become just by performing just acts</a:t>
            </a:r>
            <a:r>
              <a:rPr lang="en-GB" sz="1800" dirty="0">
                <a:latin typeface="Calibri" charset="0"/>
              </a:rPr>
              <a:t>, temperate by performing temperate ones, brave by performing brave ones.”</a:t>
            </a:r>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74</TotalTime>
  <Words>630</Words>
  <Application>Microsoft Office PowerPoint</Application>
  <PresentationFormat>Widescreen</PresentationFormat>
  <Paragraphs>191</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Virtue Ethics</vt:lpstr>
      <vt:lpstr>Learning Objectives</vt:lpstr>
      <vt:lpstr>Key Words</vt:lpstr>
      <vt:lpstr>Key Words</vt:lpstr>
      <vt:lpstr>Aristotelian</vt:lpstr>
      <vt:lpstr>Biography</vt:lpstr>
      <vt:lpstr>happiness is not pleasure, honour or money</vt:lpstr>
      <vt:lpstr>happiness related to function</vt:lpstr>
      <vt:lpstr>happiness is acquired by habituation</vt:lpstr>
      <vt:lpstr>moral virtue is a mean between two vices</vt:lpstr>
      <vt:lpstr>The Golden Mean</vt:lpstr>
      <vt:lpstr>finding the mean requires prudence</vt:lpstr>
      <vt:lpstr>Past Questions</vt:lpstr>
      <vt:lpstr>‘Virtue Ethics is of no use when dealing with practical ethics.’ Discuss.</vt:lpstr>
      <vt:lpstr>‘Virtue Ethics is of no use when dealing with practical ethics.’ Discuss.</vt:lpstr>
      <vt:lpstr>‘Virtue Ethics is of no use when dealing with practical ethics.’ Discuss.</vt:lpstr>
      <vt:lpstr>‘Virtue Ethics is of no use when dealing with practical ethics.’ Discuss.</vt:lpstr>
      <vt:lpstr>‘Virtue Ethics is of no use when dealing with practical ethics.’ Discuss.</vt:lpstr>
      <vt:lpstr>‘Virtue Ethics is of no use when dealing with practical ethics.’ Discuss.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Determinism I </dc:title>
  <dc:creator>Simon Ruggiero</dc:creator>
  <cp:lastModifiedBy>Simon Ruggiero</cp:lastModifiedBy>
  <cp:revision>454</cp:revision>
  <dcterms:created xsi:type="dcterms:W3CDTF">2014-09-24T13:51:34Z</dcterms:created>
  <dcterms:modified xsi:type="dcterms:W3CDTF">2020-05-13T06:18:01Z</dcterms:modified>
</cp:coreProperties>
</file>