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8" r:id="rId3"/>
    <p:sldId id="276" r:id="rId4"/>
    <p:sldId id="269" r:id="rId5"/>
    <p:sldId id="270" r:id="rId6"/>
    <p:sldId id="271" r:id="rId7"/>
    <p:sldId id="272" r:id="rId8"/>
    <p:sldId id="275" r:id="rId9"/>
    <p:sldId id="260" r:id="rId10"/>
    <p:sldId id="356" r:id="rId11"/>
    <p:sldId id="333" r:id="rId12"/>
    <p:sldId id="336" r:id="rId13"/>
    <p:sldId id="342" r:id="rId14"/>
    <p:sldId id="343" r:id="rId15"/>
    <p:sldId id="344" r:id="rId16"/>
    <p:sldId id="34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22959D0-FBC4-451F-B4B9-1150FA2E857D}" v="2" dt="2020-05-13T06:17:08.10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7379" autoAdjust="0"/>
  </p:normalViewPr>
  <p:slideViewPr>
    <p:cSldViewPr snapToGrid="0">
      <p:cViewPr varScale="1">
        <p:scale>
          <a:sx n="76" d="100"/>
          <a:sy n="76" d="100"/>
        </p:scale>
        <p:origin x="29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mon Ruggiero" userId="3ff204495538514a" providerId="LiveId" clId="{A22959D0-FBC4-451F-B4B9-1150FA2E857D}"/>
    <pc:docChg chg="addSld modSld">
      <pc:chgData name="Simon Ruggiero" userId="3ff204495538514a" providerId="LiveId" clId="{A22959D0-FBC4-451F-B4B9-1150FA2E857D}" dt="2020-05-13T06:17:08.098" v="17"/>
      <pc:docMkLst>
        <pc:docMk/>
      </pc:docMkLst>
      <pc:sldChg chg="modSp">
        <pc:chgData name="Simon Ruggiero" userId="3ff204495538514a" providerId="LiveId" clId="{A22959D0-FBC4-451F-B4B9-1150FA2E857D}" dt="2020-05-13T06:15:33.847" v="3" actId="20577"/>
        <pc:sldMkLst>
          <pc:docMk/>
          <pc:sldMk cId="2033328934" sldId="256"/>
        </pc:sldMkLst>
        <pc:spChg chg="mod">
          <ac:chgData name="Simon Ruggiero" userId="3ff204495538514a" providerId="LiveId" clId="{A22959D0-FBC4-451F-B4B9-1150FA2E857D}" dt="2020-05-13T06:15:33.847" v="3" actId="20577"/>
          <ac:spMkLst>
            <pc:docMk/>
            <pc:sldMk cId="2033328934" sldId="256"/>
            <ac:spMk id="4" creationId="{00000000-0000-0000-0000-000000000000}"/>
          </ac:spMkLst>
        </pc:spChg>
      </pc:sldChg>
      <pc:sldChg chg="modSp">
        <pc:chgData name="Simon Ruggiero" userId="3ff204495538514a" providerId="LiveId" clId="{A22959D0-FBC4-451F-B4B9-1150FA2E857D}" dt="2020-05-13T06:15:52.132" v="16" actId="20577"/>
        <pc:sldMkLst>
          <pc:docMk/>
          <pc:sldMk cId="1875795251" sldId="258"/>
        </pc:sldMkLst>
        <pc:spChg chg="mod">
          <ac:chgData name="Simon Ruggiero" userId="3ff204495538514a" providerId="LiveId" clId="{A22959D0-FBC4-451F-B4B9-1150FA2E857D}" dt="2020-05-13T06:15:52.132" v="16" actId="20577"/>
          <ac:spMkLst>
            <pc:docMk/>
            <pc:sldMk cId="1875795251" sldId="258"/>
            <ac:spMk id="3" creationId="{00000000-0000-0000-0000-000000000000}"/>
          </ac:spMkLst>
        </pc:spChg>
      </pc:sldChg>
      <pc:sldChg chg="add">
        <pc:chgData name="Simon Ruggiero" userId="3ff204495538514a" providerId="LiveId" clId="{A22959D0-FBC4-451F-B4B9-1150FA2E857D}" dt="2020-05-13T06:17:08.098" v="17"/>
        <pc:sldMkLst>
          <pc:docMk/>
          <pc:sldMk cId="661053068" sldId="333"/>
        </pc:sldMkLst>
      </pc:sldChg>
      <pc:sldChg chg="add">
        <pc:chgData name="Simon Ruggiero" userId="3ff204495538514a" providerId="LiveId" clId="{A22959D0-FBC4-451F-B4B9-1150FA2E857D}" dt="2020-05-13T06:17:08.098" v="17"/>
        <pc:sldMkLst>
          <pc:docMk/>
          <pc:sldMk cId="4054147654" sldId="336"/>
        </pc:sldMkLst>
      </pc:sldChg>
      <pc:sldChg chg="add">
        <pc:chgData name="Simon Ruggiero" userId="3ff204495538514a" providerId="LiveId" clId="{A22959D0-FBC4-451F-B4B9-1150FA2E857D}" dt="2020-05-13T06:17:08.098" v="17"/>
        <pc:sldMkLst>
          <pc:docMk/>
          <pc:sldMk cId="506431142" sldId="342"/>
        </pc:sldMkLst>
      </pc:sldChg>
      <pc:sldChg chg="add">
        <pc:chgData name="Simon Ruggiero" userId="3ff204495538514a" providerId="LiveId" clId="{A22959D0-FBC4-451F-B4B9-1150FA2E857D}" dt="2020-05-13T06:17:08.098" v="17"/>
        <pc:sldMkLst>
          <pc:docMk/>
          <pc:sldMk cId="595542142" sldId="343"/>
        </pc:sldMkLst>
      </pc:sldChg>
      <pc:sldChg chg="add">
        <pc:chgData name="Simon Ruggiero" userId="3ff204495538514a" providerId="LiveId" clId="{A22959D0-FBC4-451F-B4B9-1150FA2E857D}" dt="2020-05-13T06:17:08.098" v="17"/>
        <pc:sldMkLst>
          <pc:docMk/>
          <pc:sldMk cId="1773199063" sldId="344"/>
        </pc:sldMkLst>
      </pc:sldChg>
      <pc:sldChg chg="add">
        <pc:chgData name="Simon Ruggiero" userId="3ff204495538514a" providerId="LiveId" clId="{A22959D0-FBC4-451F-B4B9-1150FA2E857D}" dt="2020-05-13T06:17:08.098" v="17"/>
        <pc:sldMkLst>
          <pc:docMk/>
          <pc:sldMk cId="1103927611" sldId="345"/>
        </pc:sldMkLst>
      </pc:sldChg>
      <pc:sldChg chg="add">
        <pc:chgData name="Simon Ruggiero" userId="3ff204495538514a" providerId="LiveId" clId="{A22959D0-FBC4-451F-B4B9-1150FA2E857D}" dt="2020-05-13T06:17:08.098" v="17"/>
        <pc:sldMkLst>
          <pc:docMk/>
          <pc:sldMk cId="2329746171" sldId="35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2F0A0D-6C57-4894-A7FE-4B18A09D6D74}" type="datetimeFigureOut">
              <a:rPr lang="en-GB" smtClean="0"/>
              <a:t>13/05/2020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6C64EE-52B8-4125-9F89-AE52FBB4ACC8}" type="slidenum">
              <a:rPr lang="en-GB" smtClean="0"/>
              <a:t>‹#›</a:t>
            </a:fld>
            <a:endParaRPr lang="en-GB"/>
          </a:p>
        </p:txBody>
      </p:sp>
    </p:spTree>
    <p:extLst>
      <p:ext uri="{BB962C8B-B14F-4D97-AF65-F5344CB8AC3E}">
        <p14:creationId xmlns:p14="http://schemas.microsoft.com/office/powerpoint/2010/main" val="3880539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For Kant, what</a:t>
            </a:r>
            <a:r>
              <a:rPr lang="en-GB" baseline="0" dirty="0"/>
              <a:t> makes an action right? (duty = rules)</a:t>
            </a:r>
          </a:p>
          <a:p>
            <a:r>
              <a:rPr lang="en-GB" baseline="0" dirty="0"/>
              <a:t>For </a:t>
            </a:r>
            <a:r>
              <a:rPr lang="en-GB" baseline="0" dirty="0" err="1"/>
              <a:t>utilitarians</a:t>
            </a:r>
            <a:r>
              <a:rPr lang="en-GB" baseline="0" dirty="0"/>
              <a:t> what makes an action right? (consequence &gt; maximise pleasure, minimise pain)</a:t>
            </a:r>
          </a:p>
          <a:p>
            <a:r>
              <a:rPr lang="en-GB" baseline="0" dirty="0"/>
              <a:t>For virtue ethicists, what makes an action right? (if it would be done by the virtuous man, right action, in right circumstance, with right amount of feeling  etc.)</a:t>
            </a:r>
          </a:p>
          <a:p>
            <a:r>
              <a:rPr lang="en-GB" baseline="0" dirty="0"/>
              <a:t>What is a virtue? </a:t>
            </a:r>
          </a:p>
          <a:p>
            <a:r>
              <a:rPr lang="en-GB" baseline="0" dirty="0"/>
              <a:t>How do we acquire virtues? (habituation)</a:t>
            </a:r>
          </a:p>
          <a:p>
            <a:r>
              <a:rPr lang="en-GB" dirty="0"/>
              <a:t>What is meant by habituation?</a:t>
            </a:r>
          </a:p>
        </p:txBody>
      </p:sp>
      <p:sp>
        <p:nvSpPr>
          <p:cNvPr id="4" name="Slide Number Placeholder 3"/>
          <p:cNvSpPr>
            <a:spLocks noGrp="1"/>
          </p:cNvSpPr>
          <p:nvPr>
            <p:ph type="sldNum" sz="quarter" idx="10"/>
          </p:nvPr>
        </p:nvSpPr>
        <p:spPr/>
        <p:txBody>
          <a:bodyPr/>
          <a:lstStyle/>
          <a:p>
            <a:fld id="{E46C64EE-52B8-4125-9F89-AE52FBB4ACC8}" type="slidenum">
              <a:rPr lang="en-GB" smtClean="0"/>
              <a:t>1</a:t>
            </a:fld>
            <a:endParaRPr lang="en-GB"/>
          </a:p>
        </p:txBody>
      </p:sp>
    </p:spTree>
    <p:extLst>
      <p:ext uri="{BB962C8B-B14F-4D97-AF65-F5344CB8AC3E}">
        <p14:creationId xmlns:p14="http://schemas.microsoft.com/office/powerpoint/2010/main" val="29627131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083557-7D29-47E3-B531-61D68853D028}" type="slidenum">
              <a:rPr lang="en-GB" smtClean="0"/>
              <a:pPr/>
              <a:t>16</a:t>
            </a:fld>
            <a:endParaRPr lang="en-GB"/>
          </a:p>
        </p:txBody>
      </p:sp>
    </p:spTree>
    <p:extLst>
      <p:ext uri="{BB962C8B-B14F-4D97-AF65-F5344CB8AC3E}">
        <p14:creationId xmlns:p14="http://schemas.microsoft.com/office/powerpoint/2010/main" val="34259498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46C64EE-52B8-4125-9F89-AE52FBB4ACC8}" type="slidenum">
              <a:rPr lang="en-GB" smtClean="0"/>
              <a:t>7</a:t>
            </a:fld>
            <a:endParaRPr lang="en-GB"/>
          </a:p>
        </p:txBody>
      </p:sp>
    </p:spTree>
    <p:extLst>
      <p:ext uri="{BB962C8B-B14F-4D97-AF65-F5344CB8AC3E}">
        <p14:creationId xmlns:p14="http://schemas.microsoft.com/office/powerpoint/2010/main" val="11331516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083557-7D29-47E3-B531-61D68853D028}" type="slidenum">
              <a:rPr lang="en-GB" smtClean="0"/>
              <a:pPr/>
              <a:t>9</a:t>
            </a:fld>
            <a:endParaRPr lang="en-GB"/>
          </a:p>
        </p:txBody>
      </p:sp>
    </p:spTree>
    <p:extLst>
      <p:ext uri="{BB962C8B-B14F-4D97-AF65-F5344CB8AC3E}">
        <p14:creationId xmlns:p14="http://schemas.microsoft.com/office/powerpoint/2010/main" val="7830339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083557-7D29-47E3-B531-61D68853D028}" type="slidenum">
              <a:rPr lang="en-GB" smtClean="0"/>
              <a:pPr/>
              <a:t>10</a:t>
            </a:fld>
            <a:endParaRPr lang="en-GB"/>
          </a:p>
        </p:txBody>
      </p:sp>
    </p:spTree>
    <p:extLst>
      <p:ext uri="{BB962C8B-B14F-4D97-AF65-F5344CB8AC3E}">
        <p14:creationId xmlns:p14="http://schemas.microsoft.com/office/powerpoint/2010/main" val="1371389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083557-7D29-47E3-B531-61D68853D028}" type="slidenum">
              <a:rPr lang="en-GB" smtClean="0"/>
              <a:pPr/>
              <a:t>11</a:t>
            </a:fld>
            <a:endParaRPr lang="en-GB"/>
          </a:p>
        </p:txBody>
      </p:sp>
    </p:spTree>
    <p:extLst>
      <p:ext uri="{BB962C8B-B14F-4D97-AF65-F5344CB8AC3E}">
        <p14:creationId xmlns:p14="http://schemas.microsoft.com/office/powerpoint/2010/main" val="3958024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083557-7D29-47E3-B531-61D68853D028}" type="slidenum">
              <a:rPr lang="en-GB" smtClean="0"/>
              <a:pPr/>
              <a:t>12</a:t>
            </a:fld>
            <a:endParaRPr lang="en-GB"/>
          </a:p>
        </p:txBody>
      </p:sp>
    </p:spTree>
    <p:extLst>
      <p:ext uri="{BB962C8B-B14F-4D97-AF65-F5344CB8AC3E}">
        <p14:creationId xmlns:p14="http://schemas.microsoft.com/office/powerpoint/2010/main" val="37169674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083557-7D29-47E3-B531-61D68853D028}" type="slidenum">
              <a:rPr lang="en-GB" smtClean="0"/>
              <a:pPr/>
              <a:t>13</a:t>
            </a:fld>
            <a:endParaRPr lang="en-GB"/>
          </a:p>
        </p:txBody>
      </p:sp>
    </p:spTree>
    <p:extLst>
      <p:ext uri="{BB962C8B-B14F-4D97-AF65-F5344CB8AC3E}">
        <p14:creationId xmlns:p14="http://schemas.microsoft.com/office/powerpoint/2010/main" val="15231616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083557-7D29-47E3-B531-61D68853D028}" type="slidenum">
              <a:rPr lang="en-GB" smtClean="0"/>
              <a:pPr/>
              <a:t>14</a:t>
            </a:fld>
            <a:endParaRPr lang="en-GB"/>
          </a:p>
        </p:txBody>
      </p:sp>
    </p:spTree>
    <p:extLst>
      <p:ext uri="{BB962C8B-B14F-4D97-AF65-F5344CB8AC3E}">
        <p14:creationId xmlns:p14="http://schemas.microsoft.com/office/powerpoint/2010/main" val="24966880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083557-7D29-47E3-B531-61D68853D028}" type="slidenum">
              <a:rPr lang="en-GB" smtClean="0"/>
              <a:pPr/>
              <a:t>15</a:t>
            </a:fld>
            <a:endParaRPr lang="en-GB"/>
          </a:p>
        </p:txBody>
      </p:sp>
    </p:spTree>
    <p:extLst>
      <p:ext uri="{BB962C8B-B14F-4D97-AF65-F5344CB8AC3E}">
        <p14:creationId xmlns:p14="http://schemas.microsoft.com/office/powerpoint/2010/main" val="13136128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59339A4-D3C6-4BC1-BAB8-F1FE807F0652}" type="datetimeFigureOut">
              <a:rPr lang="en-GB" smtClean="0"/>
              <a:t>13/05/2020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30D607-98A3-469A-A312-EFCE22A2E3A8}" type="slidenum">
              <a:rPr lang="en-GB" smtClean="0"/>
              <a:t>‹#›</a:t>
            </a:fld>
            <a:endParaRPr lang="en-GB"/>
          </a:p>
        </p:txBody>
      </p:sp>
    </p:spTree>
    <p:extLst>
      <p:ext uri="{BB962C8B-B14F-4D97-AF65-F5344CB8AC3E}">
        <p14:creationId xmlns:p14="http://schemas.microsoft.com/office/powerpoint/2010/main" val="4257779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59339A4-D3C6-4BC1-BAB8-F1FE807F0652}" type="datetimeFigureOut">
              <a:rPr lang="en-GB" smtClean="0"/>
              <a:t>13/05/2020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30D607-98A3-469A-A312-EFCE22A2E3A8}" type="slidenum">
              <a:rPr lang="en-GB" smtClean="0"/>
              <a:t>‹#›</a:t>
            </a:fld>
            <a:endParaRPr lang="en-GB"/>
          </a:p>
        </p:txBody>
      </p:sp>
    </p:spTree>
    <p:extLst>
      <p:ext uri="{BB962C8B-B14F-4D97-AF65-F5344CB8AC3E}">
        <p14:creationId xmlns:p14="http://schemas.microsoft.com/office/powerpoint/2010/main" val="4524524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59339A4-D3C6-4BC1-BAB8-F1FE807F0652}" type="datetimeFigureOut">
              <a:rPr lang="en-GB" smtClean="0"/>
              <a:t>13/05/2020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30D607-98A3-469A-A312-EFCE22A2E3A8}" type="slidenum">
              <a:rPr lang="en-GB" smtClean="0"/>
              <a:t>‹#›</a:t>
            </a:fld>
            <a:endParaRPr lang="en-GB"/>
          </a:p>
        </p:txBody>
      </p:sp>
    </p:spTree>
    <p:extLst>
      <p:ext uri="{BB962C8B-B14F-4D97-AF65-F5344CB8AC3E}">
        <p14:creationId xmlns:p14="http://schemas.microsoft.com/office/powerpoint/2010/main" val="2719178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59339A4-D3C6-4BC1-BAB8-F1FE807F0652}" type="datetimeFigureOut">
              <a:rPr lang="en-GB" smtClean="0"/>
              <a:t>13/05/2020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30D607-98A3-469A-A312-EFCE22A2E3A8}" type="slidenum">
              <a:rPr lang="en-GB" smtClean="0"/>
              <a:t>‹#›</a:t>
            </a:fld>
            <a:endParaRPr lang="en-GB"/>
          </a:p>
        </p:txBody>
      </p:sp>
    </p:spTree>
    <p:extLst>
      <p:ext uri="{BB962C8B-B14F-4D97-AF65-F5344CB8AC3E}">
        <p14:creationId xmlns:p14="http://schemas.microsoft.com/office/powerpoint/2010/main" val="523278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59339A4-D3C6-4BC1-BAB8-F1FE807F0652}" type="datetimeFigureOut">
              <a:rPr lang="en-GB" smtClean="0"/>
              <a:t>13/05/2020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30D607-98A3-469A-A312-EFCE22A2E3A8}" type="slidenum">
              <a:rPr lang="en-GB" smtClean="0"/>
              <a:t>‹#›</a:t>
            </a:fld>
            <a:endParaRPr lang="en-GB"/>
          </a:p>
        </p:txBody>
      </p:sp>
    </p:spTree>
    <p:extLst>
      <p:ext uri="{BB962C8B-B14F-4D97-AF65-F5344CB8AC3E}">
        <p14:creationId xmlns:p14="http://schemas.microsoft.com/office/powerpoint/2010/main" val="4013141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59339A4-D3C6-4BC1-BAB8-F1FE807F0652}" type="datetimeFigureOut">
              <a:rPr lang="en-GB" smtClean="0"/>
              <a:t>13/05/2020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30D607-98A3-469A-A312-EFCE22A2E3A8}" type="slidenum">
              <a:rPr lang="en-GB" smtClean="0"/>
              <a:t>‹#›</a:t>
            </a:fld>
            <a:endParaRPr lang="en-GB"/>
          </a:p>
        </p:txBody>
      </p:sp>
    </p:spTree>
    <p:extLst>
      <p:ext uri="{BB962C8B-B14F-4D97-AF65-F5344CB8AC3E}">
        <p14:creationId xmlns:p14="http://schemas.microsoft.com/office/powerpoint/2010/main" val="1314738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59339A4-D3C6-4BC1-BAB8-F1FE807F0652}" type="datetimeFigureOut">
              <a:rPr lang="en-GB" smtClean="0"/>
              <a:t>13/05/2020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B30D607-98A3-469A-A312-EFCE22A2E3A8}" type="slidenum">
              <a:rPr lang="en-GB" smtClean="0"/>
              <a:t>‹#›</a:t>
            </a:fld>
            <a:endParaRPr lang="en-GB"/>
          </a:p>
        </p:txBody>
      </p:sp>
    </p:spTree>
    <p:extLst>
      <p:ext uri="{BB962C8B-B14F-4D97-AF65-F5344CB8AC3E}">
        <p14:creationId xmlns:p14="http://schemas.microsoft.com/office/powerpoint/2010/main" val="3855448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59339A4-D3C6-4BC1-BAB8-F1FE807F0652}" type="datetimeFigureOut">
              <a:rPr lang="en-GB" smtClean="0"/>
              <a:t>13/05/2020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B30D607-98A3-469A-A312-EFCE22A2E3A8}" type="slidenum">
              <a:rPr lang="en-GB" smtClean="0"/>
              <a:t>‹#›</a:t>
            </a:fld>
            <a:endParaRPr lang="en-GB"/>
          </a:p>
        </p:txBody>
      </p:sp>
    </p:spTree>
    <p:extLst>
      <p:ext uri="{BB962C8B-B14F-4D97-AF65-F5344CB8AC3E}">
        <p14:creationId xmlns:p14="http://schemas.microsoft.com/office/powerpoint/2010/main" val="8907286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9339A4-D3C6-4BC1-BAB8-F1FE807F0652}" type="datetimeFigureOut">
              <a:rPr lang="en-GB" smtClean="0"/>
              <a:t>13/05/2020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B30D607-98A3-469A-A312-EFCE22A2E3A8}" type="slidenum">
              <a:rPr lang="en-GB" smtClean="0"/>
              <a:t>‹#›</a:t>
            </a:fld>
            <a:endParaRPr lang="en-GB"/>
          </a:p>
        </p:txBody>
      </p:sp>
    </p:spTree>
    <p:extLst>
      <p:ext uri="{BB962C8B-B14F-4D97-AF65-F5344CB8AC3E}">
        <p14:creationId xmlns:p14="http://schemas.microsoft.com/office/powerpoint/2010/main" val="1806216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59339A4-D3C6-4BC1-BAB8-F1FE807F0652}" type="datetimeFigureOut">
              <a:rPr lang="en-GB" smtClean="0"/>
              <a:t>13/05/2020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30D607-98A3-469A-A312-EFCE22A2E3A8}" type="slidenum">
              <a:rPr lang="en-GB" smtClean="0"/>
              <a:t>‹#›</a:t>
            </a:fld>
            <a:endParaRPr lang="en-GB"/>
          </a:p>
        </p:txBody>
      </p:sp>
    </p:spTree>
    <p:extLst>
      <p:ext uri="{BB962C8B-B14F-4D97-AF65-F5344CB8AC3E}">
        <p14:creationId xmlns:p14="http://schemas.microsoft.com/office/powerpoint/2010/main" val="220714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59339A4-D3C6-4BC1-BAB8-F1FE807F0652}" type="datetimeFigureOut">
              <a:rPr lang="en-GB" smtClean="0"/>
              <a:t>13/05/2020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30D607-98A3-469A-A312-EFCE22A2E3A8}" type="slidenum">
              <a:rPr lang="en-GB" smtClean="0"/>
              <a:t>‹#›</a:t>
            </a:fld>
            <a:endParaRPr lang="en-GB"/>
          </a:p>
        </p:txBody>
      </p:sp>
    </p:spTree>
    <p:extLst>
      <p:ext uri="{BB962C8B-B14F-4D97-AF65-F5344CB8AC3E}">
        <p14:creationId xmlns:p14="http://schemas.microsoft.com/office/powerpoint/2010/main" val="33759628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9339A4-D3C6-4BC1-BAB8-F1FE807F0652}" type="datetimeFigureOut">
              <a:rPr lang="en-GB" smtClean="0"/>
              <a:t>13/05/2020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30D607-98A3-469A-A312-EFCE22A2E3A8}" type="slidenum">
              <a:rPr lang="en-GB" smtClean="0"/>
              <a:t>‹#›</a:t>
            </a:fld>
            <a:endParaRPr lang="en-GB"/>
          </a:p>
        </p:txBody>
      </p:sp>
    </p:spTree>
    <p:extLst>
      <p:ext uri="{BB962C8B-B14F-4D97-AF65-F5344CB8AC3E}">
        <p14:creationId xmlns:p14="http://schemas.microsoft.com/office/powerpoint/2010/main" val="5505014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youtube.com/watch?v=bOpf6KcWYyw"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GB" sz="3600" u="sng" dirty="0"/>
              <a:t>c/w		Modern Virtue Ethicists		</a:t>
            </a:r>
            <a:fld id="{17AE3ECF-B064-4705-9773-C4C0E1404805}" type="datetime1">
              <a:rPr lang="en-GB" sz="3600" u="sng" smtClean="0"/>
              <a:t>13/05/2020</a:t>
            </a:fld>
            <a:endParaRPr lang="en-GB" sz="3600" u="sng" dirty="0"/>
          </a:p>
        </p:txBody>
      </p:sp>
      <p:sp>
        <p:nvSpPr>
          <p:cNvPr id="5" name="Content Placeholder 4"/>
          <p:cNvSpPr>
            <a:spLocks noGrp="1"/>
          </p:cNvSpPr>
          <p:nvPr>
            <p:ph idx="1"/>
          </p:nvPr>
        </p:nvSpPr>
        <p:spPr/>
        <p:txBody>
          <a:bodyPr>
            <a:normAutofit/>
          </a:bodyPr>
          <a:lstStyle/>
          <a:p>
            <a:pPr marL="0" indent="0">
              <a:buNone/>
            </a:pPr>
            <a:r>
              <a:rPr lang="en-GB" sz="2400" b="1" dirty="0"/>
              <a:t>Key Words</a:t>
            </a:r>
          </a:p>
          <a:p>
            <a:pPr marL="0" indent="0">
              <a:buNone/>
            </a:pPr>
            <a:r>
              <a:rPr lang="en-GB" sz="2400" dirty="0"/>
              <a:t>Virtue Ethics, Eudaimonia, V-Rules</a:t>
            </a:r>
          </a:p>
          <a:p>
            <a:pPr marL="0" indent="0">
              <a:buNone/>
            </a:pPr>
            <a:endParaRPr lang="en-GB" sz="2400" dirty="0"/>
          </a:p>
          <a:p>
            <a:pPr marL="0" indent="0">
              <a:buNone/>
            </a:pPr>
            <a:r>
              <a:rPr lang="en-GB" sz="2400" b="1" dirty="0"/>
              <a:t>Starter</a:t>
            </a:r>
          </a:p>
          <a:p>
            <a:pPr marL="0" indent="0">
              <a:buNone/>
            </a:pPr>
            <a:r>
              <a:rPr lang="en-GB" sz="2400" dirty="0">
                <a:hlinkClick r:id="rId3"/>
              </a:rPr>
              <a:t>Trolley Problem</a:t>
            </a:r>
            <a:r>
              <a:rPr lang="en-GB" sz="2400" dirty="0"/>
              <a:t> (2 min.) Answer the questions on the sheet.</a:t>
            </a:r>
          </a:p>
          <a:p>
            <a:pPr marL="0" indent="0">
              <a:buNone/>
            </a:pPr>
            <a:endParaRPr lang="en-GB" sz="2400" dirty="0"/>
          </a:p>
          <a:p>
            <a:pPr marL="0" indent="0">
              <a:buNone/>
            </a:pPr>
            <a:r>
              <a:rPr lang="en-GB" sz="2400" b="1" dirty="0"/>
              <a:t>Homework</a:t>
            </a:r>
          </a:p>
          <a:p>
            <a:pPr marL="0" indent="0">
              <a:buNone/>
            </a:pPr>
            <a:r>
              <a:rPr lang="en-GB" sz="2400" dirty="0"/>
              <a:t>Read and summarise the five virtue ethicists theories on p. 172-173.</a:t>
            </a:r>
          </a:p>
          <a:p>
            <a:pPr marL="0" indent="0">
              <a:buNone/>
            </a:pPr>
            <a:r>
              <a:rPr lang="en-GB" sz="2400" dirty="0"/>
              <a:t>Extension: List strengths and weaknesses for each virtue ethicist.</a:t>
            </a:r>
          </a:p>
        </p:txBody>
      </p:sp>
    </p:spTree>
    <p:extLst>
      <p:ext uri="{BB962C8B-B14F-4D97-AF65-F5344CB8AC3E}">
        <p14:creationId xmlns:p14="http://schemas.microsoft.com/office/powerpoint/2010/main" val="20333289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
            <a:ext cx="12192000" cy="169645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GB" dirty="0">
                <a:solidFill>
                  <a:schemeClr val="bg1"/>
                </a:solidFill>
              </a:rPr>
              <a:t>Review Questions</a:t>
            </a:r>
          </a:p>
        </p:txBody>
      </p:sp>
      <p:sp>
        <p:nvSpPr>
          <p:cNvPr id="3" name="Content Placeholder 2"/>
          <p:cNvSpPr>
            <a:spLocks noGrp="1"/>
          </p:cNvSpPr>
          <p:nvPr>
            <p:ph idx="1"/>
          </p:nvPr>
        </p:nvSpPr>
        <p:spPr/>
        <p:txBody>
          <a:bodyPr>
            <a:normAutofit/>
          </a:bodyPr>
          <a:lstStyle/>
          <a:p>
            <a:r>
              <a:rPr lang="en-GB" sz="1800" dirty="0"/>
              <a:t>What is </a:t>
            </a:r>
            <a:r>
              <a:rPr lang="en-GB" sz="1800" b="1" dirty="0"/>
              <a:t>not </a:t>
            </a:r>
            <a:r>
              <a:rPr lang="en-GB" sz="1800" dirty="0"/>
              <a:t>happiness (</a:t>
            </a:r>
            <a:r>
              <a:rPr lang="en-GB" sz="1800" i="1" dirty="0" err="1"/>
              <a:t>eudaimonia</a:t>
            </a:r>
            <a:r>
              <a:rPr lang="en-GB" sz="1800" dirty="0"/>
              <a:t>) according to Aristotle?</a:t>
            </a:r>
          </a:p>
          <a:p>
            <a:endParaRPr lang="en-GB" sz="1800" dirty="0"/>
          </a:p>
          <a:p>
            <a:r>
              <a:rPr lang="en-GB" sz="1800" dirty="0"/>
              <a:t>What is happiness (</a:t>
            </a:r>
            <a:r>
              <a:rPr lang="en-GB" sz="1800" i="1" dirty="0" err="1"/>
              <a:t>eudaimonia</a:t>
            </a:r>
            <a:r>
              <a:rPr lang="en-GB" sz="1800" dirty="0"/>
              <a:t>) and how does it relate to function according to Aristotle? (use the analogy of the builder to explain)</a:t>
            </a:r>
          </a:p>
          <a:p>
            <a:endParaRPr lang="en-GB" sz="1800" dirty="0"/>
          </a:p>
          <a:p>
            <a:r>
              <a:rPr lang="en-GB" sz="1800" dirty="0"/>
              <a:t>What are virtues and how do they relate to vices? (Give 1 example, apply the Principle of the Golden Mean)</a:t>
            </a:r>
          </a:p>
          <a:p>
            <a:endParaRPr lang="en-GB" sz="1800" dirty="0"/>
          </a:p>
          <a:p>
            <a:r>
              <a:rPr lang="en-GB" sz="1800" dirty="0"/>
              <a:t>How do we acquire happiness? (h…)</a:t>
            </a:r>
          </a:p>
        </p:txBody>
      </p:sp>
    </p:spTree>
    <p:extLst>
      <p:ext uri="{BB962C8B-B14F-4D97-AF65-F5344CB8AC3E}">
        <p14:creationId xmlns:p14="http://schemas.microsoft.com/office/powerpoint/2010/main" val="23297461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
            <a:ext cx="12192000" cy="169645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GB" dirty="0">
                <a:solidFill>
                  <a:schemeClr val="bg1"/>
                </a:solidFill>
              </a:rPr>
              <a:t>Past Questions</a:t>
            </a:r>
          </a:p>
        </p:txBody>
      </p:sp>
      <p:sp>
        <p:nvSpPr>
          <p:cNvPr id="7" name="Rectangle 2"/>
          <p:cNvSpPr>
            <a:spLocks noGrp="1" noChangeArrowheads="1"/>
          </p:cNvSpPr>
          <p:nvPr>
            <p:ph idx="1"/>
          </p:nvPr>
        </p:nvSpPr>
        <p:spPr bwMode="auto">
          <a:xfrm>
            <a:off x="838200" y="1832415"/>
            <a:ext cx="11056488" cy="4801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800" dirty="0"/>
              <a:t>June 2013</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800" dirty="0"/>
              <a:t>‘Businesses are completely incompatible with Virtue Ethics.’ Discuss.</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800" dirty="0"/>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800" dirty="0"/>
              <a:t>January 2013</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800" dirty="0"/>
              <a:t>‘Following the example of virtuous people is the most useful aspect of Virtue Ethics.’ Discuss. [35]</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800" dirty="0"/>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800" b="1" i="1" dirty="0"/>
              <a:t>January 2012</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800" b="1" dirty="0"/>
              <a:t>To what extent do modern versions of Virtue Ethics address the weaknesses of Aristotle’s teaching on virtue? [35]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800" dirty="0"/>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800" dirty="0"/>
              <a:t>June 2011</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800" dirty="0"/>
              <a:t>To what extent is Virtue Ethics helpful when making decisions about extramarital sex? [35]</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800" dirty="0"/>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800" dirty="0"/>
              <a:t>June 2010</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800" dirty="0"/>
              <a:t>'The weaknesses of Virtue Ethics outweigh its strengths.' Discuss. [35]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800" dirty="0"/>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800" dirty="0"/>
              <a:t>June 2008</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800" dirty="0"/>
              <a:t>‘Virtue ethics is a good approach to the issues surrounding sex and relationships.’ Discuss. [45] </a:t>
            </a:r>
          </a:p>
        </p:txBody>
      </p:sp>
    </p:spTree>
    <p:extLst>
      <p:ext uri="{BB962C8B-B14F-4D97-AF65-F5344CB8AC3E}">
        <p14:creationId xmlns:p14="http://schemas.microsoft.com/office/powerpoint/2010/main" val="6610530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
            <a:ext cx="12192000" cy="169645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normAutofit/>
          </a:bodyPr>
          <a:lstStyle/>
          <a:p>
            <a:r>
              <a:rPr lang="en-GB" sz="2800" dirty="0">
                <a:solidFill>
                  <a:schemeClr val="bg1"/>
                </a:solidFill>
              </a:rPr>
              <a:t>‘Virtue Ethics is of no use when dealing with practical ethics.’ Discuss.</a:t>
            </a:r>
          </a:p>
        </p:txBody>
      </p:sp>
      <p:sp>
        <p:nvSpPr>
          <p:cNvPr id="3" name="Content Placeholder 2"/>
          <p:cNvSpPr>
            <a:spLocks noGrp="1"/>
          </p:cNvSpPr>
          <p:nvPr>
            <p:ph idx="1"/>
          </p:nvPr>
        </p:nvSpPr>
        <p:spPr>
          <a:xfrm>
            <a:off x="838200" y="1825625"/>
            <a:ext cx="10515600" cy="4717066"/>
          </a:xfrm>
        </p:spPr>
        <p:txBody>
          <a:bodyPr>
            <a:normAutofit/>
          </a:bodyPr>
          <a:lstStyle/>
          <a:p>
            <a:pPr>
              <a:buNone/>
            </a:pPr>
            <a:r>
              <a:rPr lang="en-GB" sz="2400" dirty="0"/>
              <a:t>	A01: shows </a:t>
            </a:r>
            <a:r>
              <a:rPr lang="en-GB" sz="2400" b="1" dirty="0"/>
              <a:t>understanding</a:t>
            </a:r>
            <a:r>
              <a:rPr lang="en-GB" sz="2400" dirty="0"/>
              <a:t>; select and deploy </a:t>
            </a:r>
            <a:r>
              <a:rPr lang="en-GB" sz="2400" b="1" dirty="0"/>
              <a:t>relevant </a:t>
            </a:r>
            <a:r>
              <a:rPr lang="en-GB" sz="2400" dirty="0"/>
              <a:t>information, </a:t>
            </a:r>
            <a:r>
              <a:rPr lang="en-GB" sz="2400" b="1" dirty="0"/>
              <a:t>accurate</a:t>
            </a:r>
            <a:r>
              <a:rPr lang="en-GB" sz="2400" dirty="0"/>
              <a:t> use of technical terms.</a:t>
            </a:r>
          </a:p>
          <a:p>
            <a:pPr>
              <a:buNone/>
            </a:pPr>
            <a:r>
              <a:rPr lang="en-GB" sz="2400" dirty="0"/>
              <a:t>	A02: uses a range of </a:t>
            </a:r>
            <a:r>
              <a:rPr lang="en-GB" sz="2400" b="1" dirty="0"/>
              <a:t>evidence </a:t>
            </a:r>
            <a:r>
              <a:rPr lang="en-GB" sz="2400" dirty="0"/>
              <a:t>to sustain an argument, showing critical analysis of </a:t>
            </a:r>
            <a:r>
              <a:rPr lang="en-GB" sz="2400" b="1" dirty="0"/>
              <a:t>different viewpoints</a:t>
            </a:r>
            <a:r>
              <a:rPr lang="en-GB" sz="2400" dirty="0"/>
              <a:t>.</a:t>
            </a:r>
            <a:endParaRPr lang="en-GB" sz="1800" dirty="0"/>
          </a:p>
          <a:p>
            <a:pPr>
              <a:buNone/>
            </a:pPr>
            <a:endParaRPr lang="en-GB" sz="1500" dirty="0"/>
          </a:p>
          <a:p>
            <a:pPr>
              <a:buNone/>
            </a:pPr>
            <a:r>
              <a:rPr lang="en-GB" sz="1600" dirty="0"/>
              <a:t>	</a:t>
            </a:r>
            <a:r>
              <a:rPr lang="en-GB" sz="1600" dirty="0">
                <a:solidFill>
                  <a:schemeClr val="bg1">
                    <a:lumMod val="50000"/>
                  </a:schemeClr>
                </a:solidFill>
              </a:rPr>
              <a:t>[Introduction; setting out problem of virtue ethics and applied ethics.]</a:t>
            </a:r>
          </a:p>
          <a:p>
            <a:pPr>
              <a:buNone/>
            </a:pPr>
            <a:r>
              <a:rPr lang="en-GB" sz="1600" dirty="0">
                <a:solidFill>
                  <a:srgbClr val="FF0000"/>
                </a:solidFill>
              </a:rPr>
              <a:t>	There are various reasons why many scholars assert that Virtue Ethics has no relevance in practical moral decision making. </a:t>
            </a:r>
            <a:r>
              <a:rPr lang="en-GB" sz="1600" dirty="0"/>
              <a:t>The first of these criticisms lies in the nature of Virtue Ethics. </a:t>
            </a:r>
            <a:r>
              <a:rPr lang="en-GB" sz="1600" dirty="0">
                <a:solidFill>
                  <a:srgbClr val="FF0000"/>
                </a:solidFill>
              </a:rPr>
              <a:t>Virtue Ethics is agent-orientated</a:t>
            </a:r>
            <a:r>
              <a:rPr lang="en-GB" sz="1600" dirty="0"/>
              <a:t>; it is about the virtuous nature of the individual. It is concerned with the moral outcome only insofar as those relates to the moral well-being of the moral agent. The agent-</a:t>
            </a:r>
            <a:r>
              <a:rPr lang="en-GB" sz="1600" dirty="0" err="1"/>
              <a:t>centered</a:t>
            </a:r>
            <a:r>
              <a:rPr lang="en-GB" sz="1600" dirty="0"/>
              <a:t> morality and lack of interest in the outcome of a moral decision is the primary reason why Virtue Ethics is of no use in practical ethics. </a:t>
            </a:r>
            <a:r>
              <a:rPr lang="en-GB" sz="1600" dirty="0">
                <a:solidFill>
                  <a:srgbClr val="FF0000"/>
                </a:solidFill>
              </a:rPr>
              <a:t>Business ethics </a:t>
            </a:r>
            <a:r>
              <a:rPr lang="en-GB" sz="1600" dirty="0"/>
              <a:t>is concerned with  maximisation of income, </a:t>
            </a:r>
            <a:r>
              <a:rPr lang="en-GB" sz="1600" dirty="0">
                <a:solidFill>
                  <a:srgbClr val="FF0000"/>
                </a:solidFill>
              </a:rPr>
              <a:t>medical ethics </a:t>
            </a:r>
            <a:r>
              <a:rPr lang="en-GB" sz="1600" dirty="0"/>
              <a:t>with the outcome of an operation or treatment; and </a:t>
            </a:r>
            <a:r>
              <a:rPr lang="en-GB" sz="1600" dirty="0">
                <a:solidFill>
                  <a:srgbClr val="FF0000"/>
                </a:solidFill>
              </a:rPr>
              <a:t>sexual ethics </a:t>
            </a:r>
            <a:r>
              <a:rPr lang="en-GB" sz="1600" dirty="0"/>
              <a:t>with the relationship between people. Virtue Ethics sees the outcome in terms of the moral agent’s excellence and not that of a company or hospital; therefore it is argued, it is of no use when dealing with practical decision-making and aims.</a:t>
            </a:r>
          </a:p>
        </p:txBody>
      </p:sp>
    </p:spTree>
    <p:extLst>
      <p:ext uri="{BB962C8B-B14F-4D97-AF65-F5344CB8AC3E}">
        <p14:creationId xmlns:p14="http://schemas.microsoft.com/office/powerpoint/2010/main" val="40541476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
            <a:ext cx="12192000" cy="169645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normAutofit/>
          </a:bodyPr>
          <a:lstStyle/>
          <a:p>
            <a:r>
              <a:rPr lang="en-GB" sz="2800" dirty="0">
                <a:solidFill>
                  <a:schemeClr val="bg1"/>
                </a:solidFill>
              </a:rPr>
              <a:t>‘Virtue Ethics is of no use when dealing with practical ethics.’ Discuss.</a:t>
            </a:r>
          </a:p>
        </p:txBody>
      </p:sp>
      <p:sp>
        <p:nvSpPr>
          <p:cNvPr id="3" name="Content Placeholder 2"/>
          <p:cNvSpPr>
            <a:spLocks noGrp="1"/>
          </p:cNvSpPr>
          <p:nvPr>
            <p:ph idx="1"/>
          </p:nvPr>
        </p:nvSpPr>
        <p:spPr>
          <a:xfrm>
            <a:off x="838200" y="1825625"/>
            <a:ext cx="10515600" cy="4717066"/>
          </a:xfrm>
        </p:spPr>
        <p:txBody>
          <a:bodyPr>
            <a:normAutofit lnSpcReduction="10000"/>
          </a:bodyPr>
          <a:lstStyle/>
          <a:p>
            <a:pPr>
              <a:buNone/>
            </a:pPr>
            <a:r>
              <a:rPr lang="en-GB" sz="2400" dirty="0"/>
              <a:t>	A01: shows </a:t>
            </a:r>
            <a:r>
              <a:rPr lang="en-GB" sz="2400" b="1" dirty="0"/>
              <a:t>understanding</a:t>
            </a:r>
            <a:r>
              <a:rPr lang="en-GB" sz="2400" dirty="0"/>
              <a:t>; select and deploy </a:t>
            </a:r>
            <a:r>
              <a:rPr lang="en-GB" sz="2400" b="1" dirty="0"/>
              <a:t>relevant </a:t>
            </a:r>
            <a:r>
              <a:rPr lang="en-GB" sz="2400" dirty="0"/>
              <a:t>information, </a:t>
            </a:r>
            <a:r>
              <a:rPr lang="en-GB" sz="2400" b="1" dirty="0"/>
              <a:t>accurate</a:t>
            </a:r>
            <a:r>
              <a:rPr lang="en-GB" sz="2400" dirty="0"/>
              <a:t> use of technical terms.</a:t>
            </a:r>
          </a:p>
          <a:p>
            <a:pPr>
              <a:buNone/>
            </a:pPr>
            <a:r>
              <a:rPr lang="en-GB" sz="2400" dirty="0"/>
              <a:t>	A02: uses a range of </a:t>
            </a:r>
            <a:r>
              <a:rPr lang="en-GB" sz="2400" b="1" dirty="0"/>
              <a:t>evidence </a:t>
            </a:r>
            <a:r>
              <a:rPr lang="en-GB" sz="2400" dirty="0"/>
              <a:t>to sustain an argument, showing critical analysis of </a:t>
            </a:r>
            <a:r>
              <a:rPr lang="en-GB" sz="2400" b="1" dirty="0"/>
              <a:t>different viewpoints</a:t>
            </a:r>
            <a:r>
              <a:rPr lang="en-GB" sz="2400" dirty="0"/>
              <a:t>.</a:t>
            </a:r>
            <a:endParaRPr lang="en-GB" sz="1800" dirty="0"/>
          </a:p>
          <a:p>
            <a:pPr>
              <a:buNone/>
            </a:pPr>
            <a:endParaRPr lang="en-GB" sz="1500" dirty="0"/>
          </a:p>
          <a:p>
            <a:pPr>
              <a:buNone/>
            </a:pPr>
            <a:r>
              <a:rPr lang="en-GB" sz="1600" dirty="0"/>
              <a:t>	</a:t>
            </a:r>
            <a:r>
              <a:rPr lang="en-GB" sz="1600" dirty="0">
                <a:solidFill>
                  <a:schemeClr val="bg1">
                    <a:lumMod val="50000"/>
                  </a:schemeClr>
                </a:solidFill>
              </a:rPr>
              <a:t>[</a:t>
            </a:r>
            <a:r>
              <a:rPr lang="en-GB" sz="1600" dirty="0" err="1">
                <a:solidFill>
                  <a:schemeClr val="bg1">
                    <a:lumMod val="50000"/>
                  </a:schemeClr>
                </a:solidFill>
              </a:rPr>
              <a:t>Eudaimonia</a:t>
            </a:r>
            <a:r>
              <a:rPr lang="en-GB" sz="1600" dirty="0">
                <a:solidFill>
                  <a:schemeClr val="bg1">
                    <a:lumMod val="50000"/>
                  </a:schemeClr>
                </a:solidFill>
              </a:rPr>
              <a:t> and </a:t>
            </a:r>
            <a:r>
              <a:rPr lang="en-GB" sz="1600" dirty="0" err="1">
                <a:solidFill>
                  <a:schemeClr val="bg1">
                    <a:lumMod val="50000"/>
                  </a:schemeClr>
                </a:solidFill>
              </a:rPr>
              <a:t>telos</a:t>
            </a:r>
            <a:r>
              <a:rPr lang="en-GB" sz="1600" dirty="0">
                <a:solidFill>
                  <a:schemeClr val="bg1">
                    <a:lumMod val="50000"/>
                  </a:schemeClr>
                </a:solidFill>
              </a:rPr>
              <a:t>]</a:t>
            </a:r>
          </a:p>
          <a:p>
            <a:pPr>
              <a:buNone/>
            </a:pPr>
            <a:r>
              <a:rPr lang="en-GB" sz="1600" dirty="0"/>
              <a:t>	Various criticisms can be made of Aristotle’s Virtue Ethics as an ethical approach. Firstly there is the imprecise nature of his idea of excellence, and whether it is relevant in practical ethics. </a:t>
            </a:r>
            <a:r>
              <a:rPr lang="en-GB" sz="1600" dirty="0">
                <a:solidFill>
                  <a:srgbClr val="C00000"/>
                </a:solidFill>
              </a:rPr>
              <a:t>For Aristotle, excellence was grounded on the </a:t>
            </a:r>
            <a:r>
              <a:rPr lang="en-GB" sz="1600" dirty="0" err="1">
                <a:solidFill>
                  <a:srgbClr val="C00000"/>
                </a:solidFill>
              </a:rPr>
              <a:t>eudaimonic</a:t>
            </a:r>
            <a:r>
              <a:rPr lang="en-GB" sz="1600" dirty="0">
                <a:solidFill>
                  <a:srgbClr val="C00000"/>
                </a:solidFill>
              </a:rPr>
              <a:t> quality of every organism. This can be applied to practical moral issues. </a:t>
            </a:r>
            <a:r>
              <a:rPr lang="en-GB" sz="1600" dirty="0"/>
              <a:t>Thus, a business can be seen to be an organism. According to Aristotle’s model, when each part of the organisation fulfils its function, purpose and end, then </a:t>
            </a:r>
            <a:r>
              <a:rPr lang="en-GB" sz="1600" dirty="0" err="1"/>
              <a:t>eudaimonia</a:t>
            </a:r>
            <a:r>
              <a:rPr lang="en-GB" sz="1600" dirty="0"/>
              <a:t> results. The employees are fulfilled, content and happy and so are the employer, shareholders and other stakeholders. When a business does not act as an interdependent organism then it suffers. </a:t>
            </a:r>
          </a:p>
          <a:p>
            <a:pPr>
              <a:buNone/>
            </a:pPr>
            <a:r>
              <a:rPr lang="en-GB" sz="1600" dirty="0"/>
              <a:t>	</a:t>
            </a:r>
            <a:r>
              <a:rPr lang="en-GB" sz="1600" dirty="0">
                <a:solidFill>
                  <a:schemeClr val="bg1">
                    <a:lumMod val="50000"/>
                  </a:schemeClr>
                </a:solidFill>
              </a:rPr>
              <a:t>[Virtues and the Golden Mean]</a:t>
            </a:r>
          </a:p>
          <a:p>
            <a:pPr>
              <a:buNone/>
            </a:pPr>
            <a:r>
              <a:rPr lang="en-GB" sz="1600" dirty="0"/>
              <a:t>	Aristotle also asserts that the virtuous person lives according to the Golden Mean. For example, an international banker or an officer in the army must be careful not to be reckless when dealing with customers or the lives of their troops. Yet, neither can they afford to be cowardly when making risky decisions. The Golden Mean, it is argued, sets the moral position that is required to all who are engaged in practical ethics. </a:t>
            </a:r>
          </a:p>
        </p:txBody>
      </p:sp>
    </p:spTree>
    <p:extLst>
      <p:ext uri="{BB962C8B-B14F-4D97-AF65-F5344CB8AC3E}">
        <p14:creationId xmlns:p14="http://schemas.microsoft.com/office/powerpoint/2010/main" val="5064311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
            <a:ext cx="12192000" cy="169645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normAutofit/>
          </a:bodyPr>
          <a:lstStyle/>
          <a:p>
            <a:r>
              <a:rPr lang="en-GB" sz="2800" dirty="0">
                <a:solidFill>
                  <a:schemeClr val="bg1"/>
                </a:solidFill>
              </a:rPr>
              <a:t>‘Virtue Ethics is of no use when dealing with practical ethics.’ Discuss.</a:t>
            </a:r>
          </a:p>
        </p:txBody>
      </p:sp>
      <p:sp>
        <p:nvSpPr>
          <p:cNvPr id="3" name="Content Placeholder 2"/>
          <p:cNvSpPr>
            <a:spLocks noGrp="1"/>
          </p:cNvSpPr>
          <p:nvPr>
            <p:ph idx="1"/>
          </p:nvPr>
        </p:nvSpPr>
        <p:spPr>
          <a:xfrm>
            <a:off x="838200" y="1825625"/>
            <a:ext cx="10515600" cy="4717066"/>
          </a:xfrm>
        </p:spPr>
        <p:txBody>
          <a:bodyPr>
            <a:normAutofit/>
          </a:bodyPr>
          <a:lstStyle/>
          <a:p>
            <a:pPr>
              <a:buNone/>
            </a:pPr>
            <a:r>
              <a:rPr lang="en-GB" sz="2400" dirty="0"/>
              <a:t>	A01: shows </a:t>
            </a:r>
            <a:r>
              <a:rPr lang="en-GB" sz="2400" b="1" dirty="0"/>
              <a:t>understanding</a:t>
            </a:r>
            <a:r>
              <a:rPr lang="en-GB" sz="2400" dirty="0"/>
              <a:t>; select and deploy </a:t>
            </a:r>
            <a:r>
              <a:rPr lang="en-GB" sz="2400" b="1" dirty="0"/>
              <a:t>relevant </a:t>
            </a:r>
            <a:r>
              <a:rPr lang="en-GB" sz="2400" dirty="0"/>
              <a:t>information, </a:t>
            </a:r>
            <a:r>
              <a:rPr lang="en-GB" sz="2400" b="1" dirty="0"/>
              <a:t>accurate</a:t>
            </a:r>
            <a:r>
              <a:rPr lang="en-GB" sz="2400" dirty="0"/>
              <a:t> use of technical terms.</a:t>
            </a:r>
          </a:p>
          <a:p>
            <a:pPr>
              <a:buNone/>
            </a:pPr>
            <a:r>
              <a:rPr lang="en-GB" sz="2400" dirty="0"/>
              <a:t>	A02: uses a range of </a:t>
            </a:r>
            <a:r>
              <a:rPr lang="en-GB" sz="2400" b="1" dirty="0"/>
              <a:t>evidence </a:t>
            </a:r>
            <a:r>
              <a:rPr lang="en-GB" sz="2400" dirty="0"/>
              <a:t>to sustain an argument, showing critical analysis of </a:t>
            </a:r>
            <a:r>
              <a:rPr lang="en-GB" sz="2400" b="1" dirty="0"/>
              <a:t>different viewpoints</a:t>
            </a:r>
            <a:r>
              <a:rPr lang="en-GB" sz="2400" dirty="0"/>
              <a:t>.</a:t>
            </a:r>
            <a:endParaRPr lang="en-GB" sz="1800" dirty="0"/>
          </a:p>
          <a:p>
            <a:pPr>
              <a:buNone/>
            </a:pPr>
            <a:endParaRPr lang="en-GB" sz="1500" dirty="0"/>
          </a:p>
          <a:p>
            <a:pPr>
              <a:buNone/>
            </a:pPr>
            <a:r>
              <a:rPr lang="en-GB" sz="1600" dirty="0"/>
              <a:t>	</a:t>
            </a:r>
            <a:r>
              <a:rPr lang="en-GB" sz="1600" dirty="0">
                <a:solidFill>
                  <a:schemeClr val="bg1">
                    <a:lumMod val="50000"/>
                  </a:schemeClr>
                </a:solidFill>
              </a:rPr>
              <a:t>[The problem of conflict]</a:t>
            </a:r>
          </a:p>
          <a:p>
            <a:pPr>
              <a:buNone/>
            </a:pPr>
            <a:r>
              <a:rPr lang="en-GB" sz="1600" dirty="0"/>
              <a:t>	Is this view of how individuals should function in society of use when applied to practical ethics today? Aristotle gives a perfect model for how businesses should function but it can be questioned whether employees see their role in life in terms of maximising wealth of the company. There may also be conflicting means. A worker’s means is to work hard. But is it virtuous to work hard when your wife is dying in hospital? The person’s mean as a husband will differ from their mean as an employee. Aristotle’s Virtue Ethics, it is argued, has no solution to this problem of conflict.</a:t>
            </a:r>
          </a:p>
          <a:p>
            <a:pPr>
              <a:buNone/>
            </a:pPr>
            <a:r>
              <a:rPr lang="en-GB" sz="1600" dirty="0"/>
              <a:t>	</a:t>
            </a:r>
            <a:r>
              <a:rPr lang="en-GB" sz="1600" dirty="0">
                <a:solidFill>
                  <a:schemeClr val="bg1">
                    <a:lumMod val="50000"/>
                  </a:schemeClr>
                </a:solidFill>
              </a:rPr>
              <a:t>[The problem of </a:t>
            </a:r>
            <a:r>
              <a:rPr lang="en-GB" sz="1600" dirty="0" err="1">
                <a:solidFill>
                  <a:schemeClr val="bg1">
                    <a:lumMod val="50000"/>
                  </a:schemeClr>
                </a:solidFill>
              </a:rPr>
              <a:t>phronesis</a:t>
            </a:r>
            <a:r>
              <a:rPr lang="en-GB" sz="1600" dirty="0">
                <a:solidFill>
                  <a:schemeClr val="bg1">
                    <a:lumMod val="50000"/>
                  </a:schemeClr>
                </a:solidFill>
              </a:rPr>
              <a:t>]</a:t>
            </a:r>
          </a:p>
          <a:p>
            <a:pPr>
              <a:buNone/>
            </a:pPr>
            <a:r>
              <a:rPr lang="en-GB" sz="1600" dirty="0"/>
              <a:t>	Aristotle saw this conflict as being resolved through </a:t>
            </a:r>
            <a:r>
              <a:rPr lang="en-GB" sz="1600" dirty="0" err="1">
                <a:solidFill>
                  <a:srgbClr val="FF0000"/>
                </a:solidFill>
              </a:rPr>
              <a:t>phronesis</a:t>
            </a:r>
            <a:r>
              <a:rPr lang="en-GB" sz="1600" dirty="0"/>
              <a:t>, the practical and rational thinking through of a problem. However, this can also be seen as a weakness because practical ethics sometimes requires quick decision-making.</a:t>
            </a:r>
          </a:p>
        </p:txBody>
      </p:sp>
    </p:spTree>
    <p:extLst>
      <p:ext uri="{BB962C8B-B14F-4D97-AF65-F5344CB8AC3E}">
        <p14:creationId xmlns:p14="http://schemas.microsoft.com/office/powerpoint/2010/main" val="5955421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
            <a:ext cx="12192000" cy="169645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normAutofit/>
          </a:bodyPr>
          <a:lstStyle/>
          <a:p>
            <a:r>
              <a:rPr lang="en-GB" sz="2800" dirty="0">
                <a:solidFill>
                  <a:schemeClr val="bg1"/>
                </a:solidFill>
              </a:rPr>
              <a:t>‘Virtue Ethics is of no use when dealing with practical ethics.’ Discuss.</a:t>
            </a:r>
          </a:p>
        </p:txBody>
      </p:sp>
      <p:sp>
        <p:nvSpPr>
          <p:cNvPr id="3" name="Content Placeholder 2"/>
          <p:cNvSpPr>
            <a:spLocks noGrp="1"/>
          </p:cNvSpPr>
          <p:nvPr>
            <p:ph idx="1"/>
          </p:nvPr>
        </p:nvSpPr>
        <p:spPr>
          <a:xfrm>
            <a:off x="838200" y="1825625"/>
            <a:ext cx="10515600" cy="4717066"/>
          </a:xfrm>
        </p:spPr>
        <p:txBody>
          <a:bodyPr>
            <a:normAutofit/>
          </a:bodyPr>
          <a:lstStyle/>
          <a:p>
            <a:pPr>
              <a:buNone/>
            </a:pPr>
            <a:r>
              <a:rPr lang="en-GB" sz="2400" dirty="0"/>
              <a:t>	A01: shows </a:t>
            </a:r>
            <a:r>
              <a:rPr lang="en-GB" sz="2400" b="1" dirty="0"/>
              <a:t>understanding</a:t>
            </a:r>
            <a:r>
              <a:rPr lang="en-GB" sz="2400" dirty="0"/>
              <a:t>; select and deploy </a:t>
            </a:r>
            <a:r>
              <a:rPr lang="en-GB" sz="2400" b="1" dirty="0"/>
              <a:t>relevant </a:t>
            </a:r>
            <a:r>
              <a:rPr lang="en-GB" sz="2400" dirty="0"/>
              <a:t>information, </a:t>
            </a:r>
            <a:r>
              <a:rPr lang="en-GB" sz="2400" b="1" dirty="0"/>
              <a:t>accurate</a:t>
            </a:r>
            <a:r>
              <a:rPr lang="en-GB" sz="2400" dirty="0"/>
              <a:t> use of technical terms.</a:t>
            </a:r>
          </a:p>
          <a:p>
            <a:pPr>
              <a:buNone/>
            </a:pPr>
            <a:r>
              <a:rPr lang="en-GB" sz="2400" dirty="0"/>
              <a:t>	A02: uses a range of </a:t>
            </a:r>
            <a:r>
              <a:rPr lang="en-GB" sz="2400" b="1" dirty="0"/>
              <a:t>evidence </a:t>
            </a:r>
            <a:r>
              <a:rPr lang="en-GB" sz="2400" dirty="0"/>
              <a:t>to sustain an argument, showing critical analysis of </a:t>
            </a:r>
            <a:r>
              <a:rPr lang="en-GB" sz="2400" b="1" dirty="0"/>
              <a:t>different viewpoints</a:t>
            </a:r>
            <a:r>
              <a:rPr lang="en-GB" sz="2400" dirty="0"/>
              <a:t>.</a:t>
            </a:r>
            <a:endParaRPr lang="en-GB" sz="1800" dirty="0"/>
          </a:p>
          <a:p>
            <a:pPr>
              <a:buNone/>
            </a:pPr>
            <a:endParaRPr lang="en-GB" sz="1500" dirty="0"/>
          </a:p>
          <a:p>
            <a:pPr>
              <a:buNone/>
            </a:pPr>
            <a:r>
              <a:rPr lang="en-GB" sz="1600" dirty="0"/>
              <a:t>	</a:t>
            </a:r>
            <a:r>
              <a:rPr lang="en-GB" sz="1600" dirty="0">
                <a:solidFill>
                  <a:schemeClr val="bg1">
                    <a:lumMod val="50000"/>
                  </a:schemeClr>
                </a:solidFill>
              </a:rPr>
              <a:t>[The problem of character traits]</a:t>
            </a:r>
          </a:p>
          <a:p>
            <a:pPr>
              <a:buNone/>
            </a:pPr>
            <a:r>
              <a:rPr lang="en-GB" sz="1600" dirty="0"/>
              <a:t>	Many modern Virtue </a:t>
            </a:r>
            <a:r>
              <a:rPr lang="en-GB" sz="1600" dirty="0" err="1"/>
              <a:t>Ethicisits</a:t>
            </a:r>
            <a:r>
              <a:rPr lang="en-GB" sz="1600" dirty="0"/>
              <a:t> have turned away from the principle of the Golden Mean and the organic nature of moral excellence and virtue</a:t>
            </a:r>
            <a:r>
              <a:rPr lang="en-GB" sz="1600" dirty="0">
                <a:solidFill>
                  <a:srgbClr val="C00000"/>
                </a:solidFill>
              </a:rPr>
              <a:t>. Instead they rely on character traits. </a:t>
            </a:r>
            <a:r>
              <a:rPr lang="en-GB" sz="1600" dirty="0"/>
              <a:t>They argue that developing character traits will lead to a moral society, company, hospital etc. </a:t>
            </a:r>
            <a:r>
              <a:rPr lang="en-GB" sz="1600" dirty="0">
                <a:solidFill>
                  <a:srgbClr val="C00000"/>
                </a:solidFill>
              </a:rPr>
              <a:t>Writers such as Philippa Foot regard </a:t>
            </a:r>
            <a:r>
              <a:rPr lang="en-GB" sz="1600" dirty="0"/>
              <a:t>the development of character traits such as fairness, justice and courage as being vital practical ethics. </a:t>
            </a:r>
            <a:r>
              <a:rPr lang="en-GB" sz="1600" dirty="0">
                <a:solidFill>
                  <a:srgbClr val="C00000"/>
                </a:solidFill>
              </a:rPr>
              <a:t>However, critics of the approach </a:t>
            </a:r>
            <a:r>
              <a:rPr lang="en-GB" sz="1600" dirty="0"/>
              <a:t>question this position. What makes one human characteristic more virtuous than another? Is courage a good trait to have when deciding whether or not to use a condom for example. Courage implies risk, so in this case cowardice would be the best moral position. Critics also do not see how such character traits can be applied to practical issues. They are essentially self-</a:t>
            </a:r>
            <a:r>
              <a:rPr lang="en-GB" sz="1600" dirty="0" err="1"/>
              <a:t>centered</a:t>
            </a:r>
            <a:r>
              <a:rPr lang="en-GB" sz="1600" dirty="0"/>
              <a:t>, and here critics return to the problem with the agent-</a:t>
            </a:r>
            <a:r>
              <a:rPr lang="en-GB" sz="1600" dirty="0" err="1"/>
              <a:t>centered</a:t>
            </a:r>
            <a:r>
              <a:rPr lang="en-GB" sz="1600" dirty="0"/>
              <a:t> nature of Virtue Ethics</a:t>
            </a:r>
            <a:endParaRPr lang="en-GB" sz="1600" dirty="0">
              <a:solidFill>
                <a:srgbClr val="C00000"/>
              </a:solidFill>
            </a:endParaRPr>
          </a:p>
        </p:txBody>
      </p:sp>
    </p:spTree>
    <p:extLst>
      <p:ext uri="{BB962C8B-B14F-4D97-AF65-F5344CB8AC3E}">
        <p14:creationId xmlns:p14="http://schemas.microsoft.com/office/powerpoint/2010/main" val="17731990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
            <a:ext cx="12192000" cy="169645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normAutofit/>
          </a:bodyPr>
          <a:lstStyle/>
          <a:p>
            <a:r>
              <a:rPr lang="en-GB" sz="2800" dirty="0">
                <a:solidFill>
                  <a:schemeClr val="bg1"/>
                </a:solidFill>
              </a:rPr>
              <a:t>‘Virtue Ethics is of no use when dealing with practical ethics.’ Discuss.</a:t>
            </a:r>
          </a:p>
        </p:txBody>
      </p:sp>
      <p:sp>
        <p:nvSpPr>
          <p:cNvPr id="3" name="Content Placeholder 2"/>
          <p:cNvSpPr>
            <a:spLocks noGrp="1"/>
          </p:cNvSpPr>
          <p:nvPr>
            <p:ph idx="1"/>
          </p:nvPr>
        </p:nvSpPr>
        <p:spPr>
          <a:xfrm>
            <a:off x="838200" y="1825625"/>
            <a:ext cx="10515600" cy="4717066"/>
          </a:xfrm>
        </p:spPr>
        <p:txBody>
          <a:bodyPr>
            <a:normAutofit/>
          </a:bodyPr>
          <a:lstStyle/>
          <a:p>
            <a:pPr>
              <a:buNone/>
            </a:pPr>
            <a:r>
              <a:rPr lang="en-GB" sz="2400" dirty="0"/>
              <a:t>	A01: shows </a:t>
            </a:r>
            <a:r>
              <a:rPr lang="en-GB" sz="2400" b="1" dirty="0"/>
              <a:t>understanding</a:t>
            </a:r>
            <a:r>
              <a:rPr lang="en-GB" sz="2400" dirty="0"/>
              <a:t>; select and deploy </a:t>
            </a:r>
            <a:r>
              <a:rPr lang="en-GB" sz="2400" b="1" dirty="0"/>
              <a:t>relevant </a:t>
            </a:r>
            <a:r>
              <a:rPr lang="en-GB" sz="2400" dirty="0"/>
              <a:t>information, </a:t>
            </a:r>
            <a:r>
              <a:rPr lang="en-GB" sz="2400" b="1" dirty="0"/>
              <a:t>accurate</a:t>
            </a:r>
            <a:r>
              <a:rPr lang="en-GB" sz="2400" dirty="0"/>
              <a:t> use of technical terms.</a:t>
            </a:r>
          </a:p>
          <a:p>
            <a:pPr>
              <a:buNone/>
            </a:pPr>
            <a:r>
              <a:rPr lang="en-GB" sz="2400" dirty="0"/>
              <a:t>	A02: uses a range of </a:t>
            </a:r>
            <a:r>
              <a:rPr lang="en-GB" sz="2400" b="1" dirty="0"/>
              <a:t>evidence </a:t>
            </a:r>
            <a:r>
              <a:rPr lang="en-GB" sz="2400" dirty="0"/>
              <a:t>to sustain an argument, showing critical analysis of </a:t>
            </a:r>
            <a:r>
              <a:rPr lang="en-GB" sz="2400" b="1" dirty="0"/>
              <a:t>different viewpoints</a:t>
            </a:r>
            <a:r>
              <a:rPr lang="en-GB" sz="2400" dirty="0"/>
              <a:t>.</a:t>
            </a:r>
            <a:endParaRPr lang="en-GB" sz="1800" dirty="0"/>
          </a:p>
          <a:p>
            <a:pPr>
              <a:buNone/>
            </a:pPr>
            <a:endParaRPr lang="en-GB" sz="1500" dirty="0"/>
          </a:p>
          <a:p>
            <a:pPr>
              <a:buNone/>
            </a:pPr>
            <a:r>
              <a:rPr lang="en-GB" sz="1600" dirty="0"/>
              <a:t>	</a:t>
            </a:r>
            <a:r>
              <a:rPr lang="en-GB" sz="1600" dirty="0">
                <a:solidFill>
                  <a:schemeClr val="bg1">
                    <a:lumMod val="50000"/>
                  </a:schemeClr>
                </a:solidFill>
              </a:rPr>
              <a:t>[Conclusion]</a:t>
            </a:r>
          </a:p>
          <a:p>
            <a:pPr>
              <a:buNone/>
            </a:pPr>
            <a:r>
              <a:rPr lang="en-GB" sz="1600" dirty="0"/>
              <a:t>	In support of Virtue Ethics as a useful theory for approaching practical ethics, it can be argued that its stress on the individual’s moral nature, on the virtues and on human emotions can be useful when applied to, for example, issues of sexual morality. Its rejection of simple rules, such as the greatest good for the greatest number, can be seen as a positive aspect that fits well with a modern understanding of the world. Virtue Ethics recognises that many practical moral issues cannot be solved. What it attempts to do is to equip the moral agent with the ethical tools they need to problem solve. </a:t>
            </a:r>
            <a:r>
              <a:rPr lang="en-GB" sz="1600" dirty="0">
                <a:solidFill>
                  <a:srgbClr val="FF0000"/>
                </a:solidFill>
              </a:rPr>
              <a:t>Thus</a:t>
            </a:r>
            <a:r>
              <a:rPr lang="en-GB" sz="1600" dirty="0"/>
              <a:t>, Virtue Ethics can be seen to be useful to practical morality, despite its </a:t>
            </a:r>
            <a:r>
              <a:rPr lang="en-GB" sz="1600" dirty="0" err="1"/>
              <a:t>limiations</a:t>
            </a:r>
            <a:r>
              <a:rPr lang="en-GB" sz="1600" dirty="0"/>
              <a:t>.</a:t>
            </a:r>
          </a:p>
        </p:txBody>
      </p:sp>
    </p:spTree>
    <p:extLst>
      <p:ext uri="{BB962C8B-B14F-4D97-AF65-F5344CB8AC3E}">
        <p14:creationId xmlns:p14="http://schemas.microsoft.com/office/powerpoint/2010/main" val="1103927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Learning Objectives</a:t>
            </a:r>
          </a:p>
        </p:txBody>
      </p:sp>
      <p:sp>
        <p:nvSpPr>
          <p:cNvPr id="3" name="Content Placeholder 2"/>
          <p:cNvSpPr>
            <a:spLocks noGrp="1"/>
          </p:cNvSpPr>
          <p:nvPr>
            <p:ph idx="1"/>
          </p:nvPr>
        </p:nvSpPr>
        <p:spPr/>
        <p:txBody>
          <a:bodyPr>
            <a:normAutofit/>
          </a:bodyPr>
          <a:lstStyle/>
          <a:p>
            <a:pPr marL="0" indent="0">
              <a:buNone/>
            </a:pPr>
            <a:r>
              <a:rPr lang="en-GB" sz="2400" dirty="0"/>
              <a:t>By the end of the lesson</a:t>
            </a:r>
          </a:p>
          <a:p>
            <a:pPr marL="0" indent="0">
              <a:buNone/>
            </a:pPr>
            <a:r>
              <a:rPr lang="en-GB" sz="2400" dirty="0">
                <a:solidFill>
                  <a:srgbClr val="FF0000"/>
                </a:solidFill>
              </a:rPr>
              <a:t>To </a:t>
            </a:r>
            <a:r>
              <a:rPr lang="en-GB" sz="2400" b="1" dirty="0">
                <a:solidFill>
                  <a:srgbClr val="FF0000"/>
                </a:solidFill>
              </a:rPr>
              <a:t>describe </a:t>
            </a:r>
            <a:r>
              <a:rPr lang="en-GB" sz="2400" dirty="0">
                <a:solidFill>
                  <a:srgbClr val="FF0000"/>
                </a:solidFill>
              </a:rPr>
              <a:t>some objections to Aristotle’s virtue ethics.</a:t>
            </a:r>
          </a:p>
          <a:p>
            <a:pPr marL="0" indent="0">
              <a:buNone/>
            </a:pPr>
            <a:r>
              <a:rPr lang="en-GB" sz="2400" b="1" dirty="0">
                <a:solidFill>
                  <a:srgbClr val="FFC000"/>
                </a:solidFill>
              </a:rPr>
              <a:t>T</a:t>
            </a:r>
            <a:r>
              <a:rPr lang="en-GB" sz="2400" dirty="0">
                <a:solidFill>
                  <a:srgbClr val="FFC000"/>
                </a:solidFill>
              </a:rPr>
              <a:t>o </a:t>
            </a:r>
            <a:r>
              <a:rPr lang="en-GB" sz="2400" b="1" dirty="0">
                <a:solidFill>
                  <a:srgbClr val="FFC000"/>
                </a:solidFill>
              </a:rPr>
              <a:t>explain </a:t>
            </a:r>
            <a:r>
              <a:rPr lang="en-GB" sz="2400" dirty="0">
                <a:solidFill>
                  <a:srgbClr val="FFC000"/>
                </a:solidFill>
              </a:rPr>
              <a:t>how modern virtue ethicists have responded to those objections.</a:t>
            </a:r>
          </a:p>
          <a:p>
            <a:pPr marL="0" indent="0">
              <a:buNone/>
            </a:pPr>
            <a:r>
              <a:rPr lang="en-GB" sz="2400" b="1" dirty="0">
                <a:solidFill>
                  <a:srgbClr val="00B050"/>
                </a:solidFill>
              </a:rPr>
              <a:t>T</a:t>
            </a:r>
            <a:r>
              <a:rPr lang="en-GB" sz="2400" dirty="0">
                <a:solidFill>
                  <a:srgbClr val="00B050"/>
                </a:solidFill>
              </a:rPr>
              <a:t>o </a:t>
            </a:r>
            <a:r>
              <a:rPr lang="en-GB" sz="2400" b="1" dirty="0">
                <a:solidFill>
                  <a:srgbClr val="00B050"/>
                </a:solidFill>
              </a:rPr>
              <a:t>evaluate </a:t>
            </a:r>
            <a:r>
              <a:rPr lang="en-GB" sz="2400" dirty="0">
                <a:solidFill>
                  <a:srgbClr val="00B050"/>
                </a:solidFill>
              </a:rPr>
              <a:t>modern virtue ethicists responses.</a:t>
            </a:r>
          </a:p>
        </p:txBody>
      </p:sp>
    </p:spTree>
    <p:extLst>
      <p:ext uri="{BB962C8B-B14F-4D97-AF65-F5344CB8AC3E}">
        <p14:creationId xmlns:p14="http://schemas.microsoft.com/office/powerpoint/2010/main" val="187579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Key Words</a:t>
            </a:r>
          </a:p>
        </p:txBody>
      </p:sp>
      <p:sp>
        <p:nvSpPr>
          <p:cNvPr id="3" name="Content Placeholder 2"/>
          <p:cNvSpPr>
            <a:spLocks noGrp="1"/>
          </p:cNvSpPr>
          <p:nvPr>
            <p:ph idx="1"/>
          </p:nvPr>
        </p:nvSpPr>
        <p:spPr/>
        <p:txBody>
          <a:bodyPr>
            <a:normAutofit fontScale="85000" lnSpcReduction="10000"/>
          </a:bodyPr>
          <a:lstStyle/>
          <a:p>
            <a:pPr marL="0" indent="0">
              <a:buNone/>
            </a:pPr>
            <a:r>
              <a:rPr lang="en-US" sz="2400" b="1" dirty="0" err="1"/>
              <a:t>Aretaic</a:t>
            </a:r>
            <a:r>
              <a:rPr lang="en-US" sz="2400" b="1" dirty="0"/>
              <a:t> ethics</a:t>
            </a:r>
          </a:p>
          <a:p>
            <a:pPr marL="0" indent="0">
              <a:buNone/>
            </a:pPr>
            <a:r>
              <a:rPr lang="en-US" sz="2400" dirty="0"/>
              <a:t>Another name for Virtue ethics, from the Greek word </a:t>
            </a:r>
            <a:r>
              <a:rPr lang="en-US" sz="2400" i="1" dirty="0" err="1"/>
              <a:t>arete</a:t>
            </a:r>
            <a:r>
              <a:rPr lang="en-US" sz="2400" dirty="0"/>
              <a:t>, which simply means any kind of excellence or virtue.</a:t>
            </a:r>
          </a:p>
          <a:p>
            <a:pPr marL="0" indent="0">
              <a:buNone/>
            </a:pPr>
            <a:endParaRPr lang="en-US" sz="2400" b="1" dirty="0"/>
          </a:p>
          <a:p>
            <a:pPr marL="0" indent="0">
              <a:buNone/>
            </a:pPr>
            <a:r>
              <a:rPr lang="en-US" sz="2400" b="1" dirty="0"/>
              <a:t>Eudaimonia</a:t>
            </a:r>
          </a:p>
          <a:p>
            <a:pPr marL="0" indent="0">
              <a:buNone/>
            </a:pPr>
            <a:r>
              <a:rPr lang="en-US" sz="2400" dirty="0"/>
              <a:t>The final goal of all human activity - happiness, well-being, human flourishing.</a:t>
            </a:r>
          </a:p>
          <a:p>
            <a:pPr marL="0" indent="0">
              <a:buNone/>
            </a:pPr>
            <a:endParaRPr lang="en-US" sz="2400" b="1" dirty="0"/>
          </a:p>
          <a:p>
            <a:pPr marL="0" indent="0">
              <a:buNone/>
            </a:pPr>
            <a:r>
              <a:rPr lang="en-US" sz="2400" b="1" dirty="0"/>
              <a:t>Virtue</a:t>
            </a:r>
          </a:p>
          <a:p>
            <a:pPr marL="0" indent="0">
              <a:buNone/>
            </a:pPr>
            <a:r>
              <a:rPr lang="en-US" sz="2400" dirty="0"/>
              <a:t>Habitually doing what is right - being good requires the practice of a certain kind of </a:t>
            </a:r>
            <a:r>
              <a:rPr lang="en-US" sz="2400" dirty="0" err="1"/>
              <a:t>behaviour</a:t>
            </a:r>
            <a:endParaRPr lang="en-US" sz="2400" dirty="0"/>
          </a:p>
          <a:p>
            <a:pPr marL="0" indent="0">
              <a:buNone/>
            </a:pPr>
            <a:endParaRPr lang="en-US" sz="2400" b="1" dirty="0"/>
          </a:p>
          <a:p>
            <a:pPr marL="0" indent="0">
              <a:buNone/>
            </a:pPr>
            <a:r>
              <a:rPr lang="en-US" sz="2400" b="1" dirty="0"/>
              <a:t>Vice</a:t>
            </a:r>
          </a:p>
          <a:p>
            <a:pPr marL="0" indent="0">
              <a:buNone/>
            </a:pPr>
            <a:r>
              <a:rPr lang="en-US" sz="2400" dirty="0"/>
              <a:t>The direct opposite of virtues - habitually wrong action.</a:t>
            </a:r>
          </a:p>
        </p:txBody>
      </p:sp>
    </p:spTree>
    <p:extLst>
      <p:ext uri="{BB962C8B-B14F-4D97-AF65-F5344CB8AC3E}">
        <p14:creationId xmlns:p14="http://schemas.microsoft.com/office/powerpoint/2010/main" val="276817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8290"/>
            <a:ext cx="10515600" cy="1002398"/>
          </a:xfrm>
        </p:spPr>
        <p:txBody>
          <a:bodyPr>
            <a:normAutofit/>
          </a:bodyPr>
          <a:lstStyle/>
          <a:p>
            <a:r>
              <a:rPr lang="en-GB" dirty="0" err="1"/>
              <a:t>Hursthouse’s</a:t>
            </a:r>
            <a:r>
              <a:rPr lang="en-GB" dirty="0"/>
              <a:t> response</a:t>
            </a:r>
          </a:p>
        </p:txBody>
      </p:sp>
      <p:sp>
        <p:nvSpPr>
          <p:cNvPr id="3" name="Content Placeholder 2"/>
          <p:cNvSpPr>
            <a:spLocks noGrp="1"/>
          </p:cNvSpPr>
          <p:nvPr>
            <p:ph idx="1"/>
          </p:nvPr>
        </p:nvSpPr>
        <p:spPr>
          <a:xfrm>
            <a:off x="838200" y="1825625"/>
            <a:ext cx="8169322" cy="4351338"/>
          </a:xfrm>
        </p:spPr>
        <p:txBody>
          <a:bodyPr>
            <a:normAutofit/>
          </a:bodyPr>
          <a:lstStyle/>
          <a:p>
            <a:r>
              <a:rPr lang="en-GB" sz="2400" dirty="0"/>
              <a:t>Rosalind </a:t>
            </a:r>
            <a:r>
              <a:rPr lang="en-GB" sz="2400" dirty="0" err="1"/>
              <a:t>Hursthouse</a:t>
            </a:r>
            <a:r>
              <a:rPr lang="en-GB" sz="2400" dirty="0"/>
              <a:t> responds to the application problem by showing how a virtuous person would think about a moral dilemma.</a:t>
            </a:r>
          </a:p>
          <a:p>
            <a:pPr marL="0" indent="0">
              <a:buNone/>
            </a:pPr>
            <a:endParaRPr lang="en-GB" sz="2400" dirty="0"/>
          </a:p>
          <a:p>
            <a:r>
              <a:rPr lang="en-GB" sz="2400" dirty="0"/>
              <a:t>‘V-Rules’: from those virtues and vices we can derive rules</a:t>
            </a:r>
            <a:br>
              <a:rPr lang="en-GB" sz="2400" dirty="0"/>
            </a:br>
            <a:r>
              <a:rPr lang="en-GB" sz="2400" dirty="0"/>
              <a:t>e.g. courage = ‘be courageous!’</a:t>
            </a:r>
          </a:p>
          <a:p>
            <a:endParaRPr lang="en-GB" sz="2400" dirty="0"/>
          </a:p>
          <a:p>
            <a:r>
              <a:rPr lang="en-GB" sz="2400" dirty="0"/>
              <a:t>Some moral dilemmas impossible but that’s true of any ethical theory (deontological or teleological)</a:t>
            </a:r>
          </a:p>
        </p:txBody>
      </p:sp>
      <p:sp>
        <p:nvSpPr>
          <p:cNvPr id="4" name="Rectangle 3"/>
          <p:cNvSpPr/>
          <p:nvPr/>
        </p:nvSpPr>
        <p:spPr>
          <a:xfrm>
            <a:off x="0" y="41959"/>
            <a:ext cx="12192000" cy="646331"/>
          </a:xfrm>
          <a:prstGeom prst="rect">
            <a:avLst/>
          </a:prstGeom>
          <a:solidFill>
            <a:schemeClr val="tx1"/>
          </a:solidFill>
        </p:spPr>
        <p:txBody>
          <a:bodyPr wrap="square">
            <a:spAutoFit/>
          </a:bodyPr>
          <a:lstStyle/>
          <a:p>
            <a:pPr algn="ctr"/>
            <a:r>
              <a:rPr lang="en-GB" b="1" dirty="0">
                <a:solidFill>
                  <a:schemeClr val="bg1"/>
                </a:solidFill>
              </a:rPr>
              <a:t>The Application Problem</a:t>
            </a:r>
            <a:r>
              <a:rPr lang="en-GB" dirty="0">
                <a:solidFill>
                  <a:schemeClr val="bg1"/>
                </a:solidFill>
              </a:rPr>
              <a:t>:</a:t>
            </a:r>
          </a:p>
          <a:p>
            <a:pPr algn="ctr"/>
            <a:r>
              <a:rPr lang="en-GB" dirty="0">
                <a:solidFill>
                  <a:schemeClr val="bg1"/>
                </a:solidFill>
              </a:rPr>
              <a:t>Virtue Ethics provides no guidance in moral dilemmas.</a:t>
            </a:r>
          </a:p>
        </p:txBody>
      </p:sp>
      <p:pic>
        <p:nvPicPr>
          <p:cNvPr id="5" name="Picture 11" descr="https://encrypted-tbn3.gstatic.com/images?q=tbn:ANd9GcTeWNnvzywRcrsZRDcOipUL3Z_ESWyvOjYLO94mnrpkNQG0GeRy"/>
          <p:cNvPicPr>
            <a:picLocks noChangeAspect="1" noChangeArrowheads="1"/>
          </p:cNvPicPr>
          <p:nvPr/>
        </p:nvPicPr>
        <p:blipFill>
          <a:blip r:embed="rId2"/>
          <a:srcRect/>
          <a:stretch>
            <a:fillRect/>
          </a:stretch>
        </p:blipFill>
        <p:spPr bwMode="auto">
          <a:xfrm>
            <a:off x="9360172" y="1690688"/>
            <a:ext cx="2128975" cy="2806378"/>
          </a:xfrm>
          <a:prstGeom prst="rect">
            <a:avLst/>
          </a:prstGeom>
          <a:solidFill>
            <a:schemeClr val="accent4"/>
          </a:solidFill>
        </p:spPr>
      </p:pic>
      <p:sp>
        <p:nvSpPr>
          <p:cNvPr id="6" name="Rectangle 5"/>
          <p:cNvSpPr/>
          <p:nvPr/>
        </p:nvSpPr>
        <p:spPr>
          <a:xfrm>
            <a:off x="0" y="6396335"/>
            <a:ext cx="12192000" cy="461665"/>
          </a:xfrm>
          <a:prstGeom prst="rect">
            <a:avLst/>
          </a:prstGeom>
          <a:solidFill>
            <a:schemeClr val="tx1"/>
          </a:solidFill>
        </p:spPr>
        <p:txBody>
          <a:bodyPr wrap="square">
            <a:spAutoFit/>
          </a:bodyPr>
          <a:lstStyle/>
          <a:p>
            <a:pPr algn="ctr"/>
            <a:r>
              <a:rPr lang="en-GB" sz="2400" dirty="0">
                <a:solidFill>
                  <a:schemeClr val="bg1"/>
                </a:solidFill>
              </a:rPr>
              <a:t>List 5 V-Rules derived from virtues, and 5 V-Rules derived from vices.</a:t>
            </a:r>
          </a:p>
        </p:txBody>
      </p:sp>
    </p:spTree>
    <p:extLst>
      <p:ext uri="{BB962C8B-B14F-4D97-AF65-F5344CB8AC3E}">
        <p14:creationId xmlns:p14="http://schemas.microsoft.com/office/powerpoint/2010/main" val="6498192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8290"/>
            <a:ext cx="10515600" cy="1002398"/>
          </a:xfrm>
        </p:spPr>
        <p:txBody>
          <a:bodyPr>
            <a:normAutofit/>
          </a:bodyPr>
          <a:lstStyle/>
          <a:p>
            <a:r>
              <a:rPr lang="en-GB" dirty="0"/>
              <a:t>Foot’s response</a:t>
            </a:r>
          </a:p>
        </p:txBody>
      </p:sp>
      <p:sp>
        <p:nvSpPr>
          <p:cNvPr id="3" name="Content Placeholder 2"/>
          <p:cNvSpPr>
            <a:spLocks noGrp="1"/>
          </p:cNvSpPr>
          <p:nvPr>
            <p:ph idx="1"/>
          </p:nvPr>
        </p:nvSpPr>
        <p:spPr>
          <a:xfrm>
            <a:off x="838200" y="1825625"/>
            <a:ext cx="8169322" cy="4351338"/>
          </a:xfrm>
        </p:spPr>
        <p:txBody>
          <a:bodyPr>
            <a:normAutofit/>
          </a:bodyPr>
          <a:lstStyle/>
          <a:p>
            <a:r>
              <a:rPr lang="en-GB" sz="2400" dirty="0"/>
              <a:t>Philippa Foot responds the ‘character traits’ problem by claiming that a virtue does not operate as a virtue when turned to a bad end.</a:t>
            </a:r>
          </a:p>
          <a:p>
            <a:endParaRPr lang="en-GB" sz="2400" dirty="0"/>
          </a:p>
          <a:p>
            <a:r>
              <a:rPr lang="en-GB" sz="2400" dirty="0"/>
              <a:t>Cf. Aristotle “It is easy to get angry […] but to feel or act towards the </a:t>
            </a:r>
            <a:r>
              <a:rPr lang="en-GB" sz="2400" b="1" dirty="0"/>
              <a:t>right person</a:t>
            </a:r>
            <a:r>
              <a:rPr lang="en-GB" sz="2400" dirty="0"/>
              <a:t> to the </a:t>
            </a:r>
            <a:r>
              <a:rPr lang="en-GB" sz="2400" b="1" dirty="0"/>
              <a:t>right extent</a:t>
            </a:r>
            <a:r>
              <a:rPr lang="en-GB" sz="2400" dirty="0"/>
              <a:t> at the </a:t>
            </a:r>
            <a:r>
              <a:rPr lang="en-GB" sz="2400" b="1" dirty="0"/>
              <a:t>right time </a:t>
            </a:r>
            <a:r>
              <a:rPr lang="en-GB" sz="2400" dirty="0"/>
              <a:t>for the </a:t>
            </a:r>
            <a:r>
              <a:rPr lang="en-GB" sz="2400" b="1" dirty="0"/>
              <a:t>right reason</a:t>
            </a:r>
            <a:r>
              <a:rPr lang="en-GB" sz="2400" dirty="0"/>
              <a:t> in the </a:t>
            </a:r>
            <a:r>
              <a:rPr lang="en-GB" sz="2400" b="1" dirty="0"/>
              <a:t>right way </a:t>
            </a:r>
            <a:r>
              <a:rPr lang="en-GB" sz="2400" dirty="0"/>
              <a:t>– that is not easy, and it is not  everyone that can do it.”</a:t>
            </a:r>
          </a:p>
        </p:txBody>
      </p:sp>
      <p:sp>
        <p:nvSpPr>
          <p:cNvPr id="4" name="Rectangle 3"/>
          <p:cNvSpPr/>
          <p:nvPr/>
        </p:nvSpPr>
        <p:spPr>
          <a:xfrm>
            <a:off x="0" y="41959"/>
            <a:ext cx="12192000" cy="646331"/>
          </a:xfrm>
          <a:prstGeom prst="rect">
            <a:avLst/>
          </a:prstGeom>
          <a:solidFill>
            <a:schemeClr val="tx1"/>
          </a:solidFill>
        </p:spPr>
        <p:txBody>
          <a:bodyPr wrap="square">
            <a:spAutoFit/>
          </a:bodyPr>
          <a:lstStyle/>
          <a:p>
            <a:pPr algn="ctr"/>
            <a:r>
              <a:rPr lang="en-GB" b="1" dirty="0">
                <a:solidFill>
                  <a:schemeClr val="bg1"/>
                </a:solidFill>
              </a:rPr>
              <a:t>Character Traits Problem</a:t>
            </a:r>
            <a:r>
              <a:rPr lang="en-GB" dirty="0">
                <a:solidFill>
                  <a:schemeClr val="bg1"/>
                </a:solidFill>
              </a:rPr>
              <a:t>: </a:t>
            </a:r>
          </a:p>
          <a:p>
            <a:pPr algn="ctr"/>
            <a:r>
              <a:rPr lang="en-GB" dirty="0">
                <a:solidFill>
                  <a:schemeClr val="bg1"/>
                </a:solidFill>
              </a:rPr>
              <a:t>Virtues can be put to a bad end e.g. a ‘courageous’ murderer</a:t>
            </a:r>
          </a:p>
        </p:txBody>
      </p:sp>
      <p:sp>
        <p:nvSpPr>
          <p:cNvPr id="6" name="Rectangle 5"/>
          <p:cNvSpPr/>
          <p:nvPr/>
        </p:nvSpPr>
        <p:spPr>
          <a:xfrm>
            <a:off x="0" y="6396335"/>
            <a:ext cx="12192000" cy="461665"/>
          </a:xfrm>
          <a:prstGeom prst="rect">
            <a:avLst/>
          </a:prstGeom>
          <a:solidFill>
            <a:schemeClr val="tx1"/>
          </a:solidFill>
        </p:spPr>
        <p:txBody>
          <a:bodyPr wrap="square">
            <a:spAutoFit/>
          </a:bodyPr>
          <a:lstStyle/>
          <a:p>
            <a:pPr algn="ctr"/>
            <a:r>
              <a:rPr lang="en-GB" sz="2400" dirty="0">
                <a:solidFill>
                  <a:schemeClr val="bg1"/>
                </a:solidFill>
              </a:rPr>
              <a:t>How would Foot respond to the ‘courageous murderer’?</a:t>
            </a:r>
          </a:p>
        </p:txBody>
      </p:sp>
      <p:pic>
        <p:nvPicPr>
          <p:cNvPr id="7" name="Picture 13" descr="http://i.telegraph.co.uk/multimedia/archive/01732/philippa-foot_1732696f.jpg"/>
          <p:cNvPicPr>
            <a:picLocks noChangeAspect="1" noChangeArrowheads="1"/>
          </p:cNvPicPr>
          <p:nvPr/>
        </p:nvPicPr>
        <p:blipFill>
          <a:blip r:embed="rId2"/>
          <a:srcRect/>
          <a:stretch>
            <a:fillRect/>
          </a:stretch>
        </p:blipFill>
        <p:spPr bwMode="auto">
          <a:xfrm>
            <a:off x="9670051" y="1690688"/>
            <a:ext cx="2102849" cy="2800613"/>
          </a:xfrm>
          <a:prstGeom prst="rect">
            <a:avLst/>
          </a:prstGeom>
          <a:solidFill>
            <a:schemeClr val="accent4"/>
          </a:solidFill>
        </p:spPr>
      </p:pic>
    </p:spTree>
    <p:extLst>
      <p:ext uri="{BB962C8B-B14F-4D97-AF65-F5344CB8AC3E}">
        <p14:creationId xmlns:p14="http://schemas.microsoft.com/office/powerpoint/2010/main" val="17252995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8290"/>
            <a:ext cx="10515600" cy="1002398"/>
          </a:xfrm>
        </p:spPr>
        <p:txBody>
          <a:bodyPr>
            <a:normAutofit/>
          </a:bodyPr>
          <a:lstStyle/>
          <a:p>
            <a:r>
              <a:rPr lang="en-GB" dirty="0"/>
              <a:t>Macintyre’s response</a:t>
            </a:r>
          </a:p>
        </p:txBody>
      </p:sp>
      <p:sp>
        <p:nvSpPr>
          <p:cNvPr id="3" name="Content Placeholder 2"/>
          <p:cNvSpPr>
            <a:spLocks noGrp="1"/>
          </p:cNvSpPr>
          <p:nvPr>
            <p:ph idx="1"/>
          </p:nvPr>
        </p:nvSpPr>
        <p:spPr>
          <a:xfrm>
            <a:off x="838200" y="1825625"/>
            <a:ext cx="8169322" cy="4351338"/>
          </a:xfrm>
        </p:spPr>
        <p:txBody>
          <a:bodyPr>
            <a:normAutofit/>
          </a:bodyPr>
          <a:lstStyle/>
          <a:p>
            <a:r>
              <a:rPr lang="en-GB" sz="2400" dirty="0"/>
              <a:t>Alasdair Macintyre concedes there may not be a human telos in the way that Aristotle thought.</a:t>
            </a:r>
          </a:p>
          <a:p>
            <a:r>
              <a:rPr lang="en-GB" sz="2400" dirty="0"/>
              <a:t>However, we can still talk about how humans best </a:t>
            </a:r>
            <a:r>
              <a:rPr lang="en-GB" sz="2400" b="1" dirty="0"/>
              <a:t>flourish</a:t>
            </a:r>
            <a:r>
              <a:rPr lang="en-GB" sz="2400" dirty="0"/>
              <a:t> within a </a:t>
            </a:r>
            <a:r>
              <a:rPr lang="en-GB" sz="2400" b="1" dirty="0"/>
              <a:t>community</a:t>
            </a:r>
            <a:r>
              <a:rPr lang="en-GB" sz="2400" dirty="0"/>
              <a:t>.</a:t>
            </a:r>
          </a:p>
          <a:p>
            <a:r>
              <a:rPr lang="en-GB" sz="2400" dirty="0"/>
              <a:t>Virtues are character traits that help the community to flourish e.g. courage = help protect community from enemies.</a:t>
            </a:r>
          </a:p>
          <a:p>
            <a:r>
              <a:rPr lang="en-GB" sz="2400" dirty="0"/>
              <a:t>Evolutionary science supports idea humans are social animals and so reasonable to conceive ethics in terms of social communities.</a:t>
            </a:r>
          </a:p>
        </p:txBody>
      </p:sp>
      <p:sp>
        <p:nvSpPr>
          <p:cNvPr id="4" name="Rectangle 3"/>
          <p:cNvSpPr/>
          <p:nvPr/>
        </p:nvSpPr>
        <p:spPr>
          <a:xfrm>
            <a:off x="0" y="0"/>
            <a:ext cx="12192000" cy="646331"/>
          </a:xfrm>
          <a:prstGeom prst="rect">
            <a:avLst/>
          </a:prstGeom>
          <a:solidFill>
            <a:schemeClr val="tx1"/>
          </a:solidFill>
        </p:spPr>
        <p:txBody>
          <a:bodyPr wrap="square">
            <a:spAutoFit/>
          </a:bodyPr>
          <a:lstStyle/>
          <a:p>
            <a:pPr algn="ctr"/>
            <a:r>
              <a:rPr lang="en-GB" b="1" dirty="0">
                <a:solidFill>
                  <a:schemeClr val="bg1"/>
                </a:solidFill>
              </a:rPr>
              <a:t>Eudaimonia Problem</a:t>
            </a:r>
            <a:r>
              <a:rPr lang="en-GB" dirty="0">
                <a:solidFill>
                  <a:schemeClr val="bg1"/>
                </a:solidFill>
              </a:rPr>
              <a:t>: </a:t>
            </a:r>
          </a:p>
          <a:p>
            <a:pPr algn="ctr"/>
            <a:r>
              <a:rPr lang="en-GB" dirty="0">
                <a:solidFill>
                  <a:schemeClr val="bg1"/>
                </a:solidFill>
              </a:rPr>
              <a:t>The concept of </a:t>
            </a:r>
            <a:r>
              <a:rPr lang="en-GB" dirty="0" err="1">
                <a:solidFill>
                  <a:schemeClr val="bg1"/>
                </a:solidFill>
              </a:rPr>
              <a:t>eudaimonia</a:t>
            </a:r>
            <a:r>
              <a:rPr lang="en-GB" dirty="0">
                <a:solidFill>
                  <a:schemeClr val="bg1"/>
                </a:solidFill>
              </a:rPr>
              <a:t> (flourishing) depends on the fulfilment of a human </a:t>
            </a:r>
            <a:r>
              <a:rPr lang="en-GB" i="1" dirty="0">
                <a:solidFill>
                  <a:schemeClr val="bg1"/>
                </a:solidFill>
              </a:rPr>
              <a:t>telos </a:t>
            </a:r>
            <a:r>
              <a:rPr lang="en-GB" dirty="0">
                <a:solidFill>
                  <a:schemeClr val="bg1"/>
                </a:solidFill>
              </a:rPr>
              <a:t>(purpose) </a:t>
            </a:r>
            <a:r>
              <a:rPr lang="en-GB" i="1" dirty="0">
                <a:solidFill>
                  <a:schemeClr val="bg1"/>
                </a:solidFill>
              </a:rPr>
              <a:t>– </a:t>
            </a:r>
            <a:r>
              <a:rPr lang="en-GB" dirty="0">
                <a:solidFill>
                  <a:schemeClr val="bg1"/>
                </a:solidFill>
              </a:rPr>
              <a:t>but there may not be one!</a:t>
            </a:r>
          </a:p>
        </p:txBody>
      </p:sp>
      <p:sp>
        <p:nvSpPr>
          <p:cNvPr id="6" name="Rectangle 5"/>
          <p:cNvSpPr/>
          <p:nvPr/>
        </p:nvSpPr>
        <p:spPr>
          <a:xfrm>
            <a:off x="0" y="6396335"/>
            <a:ext cx="12192000" cy="461665"/>
          </a:xfrm>
          <a:prstGeom prst="rect">
            <a:avLst/>
          </a:prstGeom>
          <a:solidFill>
            <a:schemeClr val="tx1"/>
          </a:solidFill>
        </p:spPr>
        <p:txBody>
          <a:bodyPr wrap="square">
            <a:spAutoFit/>
          </a:bodyPr>
          <a:lstStyle/>
          <a:p>
            <a:pPr algn="ctr"/>
            <a:r>
              <a:rPr lang="en-GB" sz="2400" dirty="0">
                <a:solidFill>
                  <a:schemeClr val="bg1"/>
                </a:solidFill>
              </a:rPr>
              <a:t>What character traits would best serve our community today and how?</a:t>
            </a:r>
          </a:p>
        </p:txBody>
      </p:sp>
      <p:pic>
        <p:nvPicPr>
          <p:cNvPr id="8" name="Picture 15" descr="http://upload.wikimedia.org/wikipedia/commons/4/4c/Alasdair_MacIntyre.jpg"/>
          <p:cNvPicPr>
            <a:picLocks noChangeAspect="1" noChangeArrowheads="1"/>
          </p:cNvPicPr>
          <p:nvPr/>
        </p:nvPicPr>
        <p:blipFill>
          <a:blip r:embed="rId2"/>
          <a:srcRect/>
          <a:stretch>
            <a:fillRect/>
          </a:stretch>
        </p:blipFill>
        <p:spPr bwMode="auto">
          <a:xfrm>
            <a:off x="9007522" y="1377122"/>
            <a:ext cx="2089784" cy="2813986"/>
          </a:xfrm>
          <a:prstGeom prst="rect">
            <a:avLst/>
          </a:prstGeom>
          <a:solidFill>
            <a:schemeClr val="accent4"/>
          </a:solidFill>
        </p:spPr>
      </p:pic>
    </p:spTree>
    <p:extLst>
      <p:ext uri="{BB962C8B-B14F-4D97-AF65-F5344CB8AC3E}">
        <p14:creationId xmlns:p14="http://schemas.microsoft.com/office/powerpoint/2010/main" val="9507082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06400"/>
            <a:ext cx="10515600" cy="5939790"/>
          </a:xfrm>
        </p:spPr>
        <p:txBody>
          <a:bodyPr>
            <a:normAutofit/>
          </a:bodyPr>
          <a:lstStyle/>
          <a:p>
            <a:pPr marL="0" indent="0" algn="ctr">
              <a:buNone/>
            </a:pPr>
            <a:r>
              <a:rPr lang="en-GB" sz="2400" b="1" dirty="0">
                <a:effectLst>
                  <a:glow rad="228600">
                    <a:schemeClr val="accent4">
                      <a:satMod val="175000"/>
                      <a:alpha val="40000"/>
                    </a:schemeClr>
                  </a:glow>
                </a:effectLst>
              </a:rPr>
              <a:t>‘Virtue Ethics </a:t>
            </a:r>
            <a:r>
              <a:rPr lang="en-GB" sz="2400" b="1" dirty="0"/>
              <a:t>is of no use when dealing with </a:t>
            </a:r>
            <a:r>
              <a:rPr lang="en-GB" sz="2400" b="1" dirty="0">
                <a:effectLst>
                  <a:glow rad="228600">
                    <a:schemeClr val="accent4">
                      <a:satMod val="175000"/>
                      <a:alpha val="40000"/>
                    </a:schemeClr>
                  </a:glow>
                </a:effectLst>
              </a:rPr>
              <a:t>practical ethics</a:t>
            </a:r>
            <a:r>
              <a:rPr lang="en-GB" sz="2400" b="1" dirty="0"/>
              <a:t>.’ Discuss.</a:t>
            </a:r>
          </a:p>
          <a:p>
            <a:pPr marL="0" indent="0">
              <a:buNone/>
            </a:pPr>
            <a:endParaRPr lang="en-GB" sz="2400" dirty="0"/>
          </a:p>
          <a:p>
            <a:pPr marL="0" indent="0">
              <a:buNone/>
            </a:pPr>
            <a:endParaRPr lang="en-GB" sz="2400" dirty="0"/>
          </a:p>
          <a:p>
            <a:pPr marL="0" indent="0">
              <a:buNone/>
            </a:pPr>
            <a:endParaRPr lang="en-GB" sz="2400" dirty="0"/>
          </a:p>
          <a:p>
            <a:pPr marL="0" indent="0">
              <a:buNone/>
            </a:pPr>
            <a:endParaRPr lang="en-GB" sz="2400" dirty="0"/>
          </a:p>
          <a:p>
            <a:pPr marL="0" indent="0">
              <a:buNone/>
            </a:pPr>
            <a:endParaRPr lang="en-GB" sz="2400" dirty="0"/>
          </a:p>
          <a:p>
            <a:pPr marL="0" indent="0">
              <a:buNone/>
            </a:pPr>
            <a:endParaRPr lang="en-GB" sz="2400" dirty="0"/>
          </a:p>
        </p:txBody>
      </p:sp>
      <p:cxnSp>
        <p:nvCxnSpPr>
          <p:cNvPr id="9" name="Straight Arrow Connector 8"/>
          <p:cNvCxnSpPr/>
          <p:nvPr/>
        </p:nvCxnSpPr>
        <p:spPr>
          <a:xfrm flipH="1">
            <a:off x="7027705" y="748674"/>
            <a:ext cx="1009008" cy="7922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040803" y="1572299"/>
            <a:ext cx="3995910" cy="1323439"/>
          </a:xfrm>
          <a:prstGeom prst="rect">
            <a:avLst/>
          </a:prstGeom>
          <a:solidFill>
            <a:srgbClr val="FFFF00"/>
          </a:solidFill>
        </p:spPr>
        <p:txBody>
          <a:bodyPr wrap="square" rtlCol="0">
            <a:spAutoFit/>
          </a:bodyPr>
          <a:lstStyle/>
          <a:p>
            <a:r>
              <a:rPr lang="en-GB" sz="2000" dirty="0"/>
              <a:t>What is meant by practical ethics?</a:t>
            </a:r>
          </a:p>
          <a:p>
            <a:endParaRPr lang="en-GB" sz="2000" dirty="0"/>
          </a:p>
          <a:p>
            <a:r>
              <a:rPr lang="en-GB" sz="2000" dirty="0"/>
              <a:t>e.g. medical, environmental, sexual, business ethics</a:t>
            </a:r>
          </a:p>
        </p:txBody>
      </p:sp>
      <p:sp>
        <p:nvSpPr>
          <p:cNvPr id="11" name="TextBox 10"/>
          <p:cNvSpPr txBox="1"/>
          <p:nvPr/>
        </p:nvSpPr>
        <p:spPr>
          <a:xfrm>
            <a:off x="3409485" y="3401743"/>
            <a:ext cx="5258546" cy="1015663"/>
          </a:xfrm>
          <a:prstGeom prst="rect">
            <a:avLst/>
          </a:prstGeom>
          <a:solidFill>
            <a:srgbClr val="FFFF00"/>
          </a:solidFill>
        </p:spPr>
        <p:txBody>
          <a:bodyPr wrap="square" rtlCol="0">
            <a:spAutoFit/>
          </a:bodyPr>
          <a:lstStyle/>
          <a:p>
            <a:r>
              <a:rPr lang="en-GB" sz="2000" dirty="0"/>
              <a:t>Why would virtue ethics be of no use? </a:t>
            </a:r>
          </a:p>
          <a:p>
            <a:r>
              <a:rPr lang="en-GB" sz="2000" dirty="0"/>
              <a:t>Agent-</a:t>
            </a:r>
            <a:r>
              <a:rPr lang="en-GB" sz="2000" dirty="0" err="1"/>
              <a:t>centered</a:t>
            </a:r>
            <a:r>
              <a:rPr lang="en-GB" sz="2000" dirty="0"/>
              <a:t> rather than act-</a:t>
            </a:r>
            <a:r>
              <a:rPr lang="en-GB" sz="2000" dirty="0" err="1"/>
              <a:t>centered</a:t>
            </a:r>
            <a:endParaRPr lang="en-GB" sz="2000" dirty="0"/>
          </a:p>
          <a:p>
            <a:r>
              <a:rPr lang="en-GB" sz="2000" dirty="0"/>
              <a:t>Leads to objections discussed today</a:t>
            </a:r>
          </a:p>
        </p:txBody>
      </p:sp>
      <p:cxnSp>
        <p:nvCxnSpPr>
          <p:cNvPr id="13" name="Straight Arrow Connector 12"/>
          <p:cNvCxnSpPr/>
          <p:nvPr/>
        </p:nvCxnSpPr>
        <p:spPr>
          <a:xfrm flipH="1">
            <a:off x="5909733" y="2892054"/>
            <a:ext cx="552" cy="4842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5909733" y="4448606"/>
            <a:ext cx="0" cy="4748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45958" y="4968392"/>
            <a:ext cx="11785600" cy="1631216"/>
          </a:xfrm>
          <a:prstGeom prst="rect">
            <a:avLst/>
          </a:prstGeom>
          <a:solidFill>
            <a:srgbClr val="FFFF00"/>
          </a:solidFill>
        </p:spPr>
        <p:txBody>
          <a:bodyPr wrap="square" rtlCol="0">
            <a:spAutoFit/>
          </a:bodyPr>
          <a:lstStyle/>
          <a:p>
            <a:r>
              <a:rPr lang="en-GB" sz="2000" dirty="0"/>
              <a:t>It is not enough to simply list objections, to really answer the question you must </a:t>
            </a:r>
            <a:r>
              <a:rPr lang="en-GB" sz="2000" b="1" dirty="0"/>
              <a:t>evaluate</a:t>
            </a:r>
            <a:r>
              <a:rPr lang="en-GB" sz="2000" dirty="0"/>
              <a:t> the strength of the objections and reach a judgement on the original claim.</a:t>
            </a:r>
          </a:p>
          <a:p>
            <a:r>
              <a:rPr lang="en-GB" sz="2000" dirty="0"/>
              <a:t>e.g. One reason why some argue virtue ethics is of no us is the application problem… However, this is a weak objection… </a:t>
            </a:r>
            <a:r>
              <a:rPr lang="en-GB" sz="2000" dirty="0" err="1"/>
              <a:t>Hursthouse</a:t>
            </a:r>
            <a:r>
              <a:rPr lang="en-GB" sz="2000" dirty="0"/>
              <a:t> clarifies how we may apply </a:t>
            </a:r>
            <a:r>
              <a:rPr lang="en-GB" sz="2000" dirty="0" err="1"/>
              <a:t>VE</a:t>
            </a:r>
            <a:r>
              <a:rPr lang="en-GB" sz="2000" dirty="0"/>
              <a:t> using V-Rules… Critics may argue this still doesn’t resolve moral dilemma. However, this is true of any ethical theory.</a:t>
            </a:r>
          </a:p>
        </p:txBody>
      </p:sp>
      <p:cxnSp>
        <p:nvCxnSpPr>
          <p:cNvPr id="27" name="Straight Arrow Connector 26"/>
          <p:cNvCxnSpPr/>
          <p:nvPr/>
        </p:nvCxnSpPr>
        <p:spPr>
          <a:xfrm flipH="1">
            <a:off x="1033305" y="788050"/>
            <a:ext cx="1009008" cy="7922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220222" y="1621194"/>
            <a:ext cx="2505956" cy="400110"/>
          </a:xfrm>
          <a:prstGeom prst="rect">
            <a:avLst/>
          </a:prstGeom>
          <a:solidFill>
            <a:srgbClr val="FFFF00"/>
          </a:solidFill>
        </p:spPr>
        <p:txBody>
          <a:bodyPr wrap="square" rtlCol="0">
            <a:spAutoFit/>
          </a:bodyPr>
          <a:lstStyle/>
          <a:p>
            <a:r>
              <a:rPr lang="en-GB" sz="2000" dirty="0"/>
              <a:t>This tells you the topic</a:t>
            </a:r>
          </a:p>
        </p:txBody>
      </p:sp>
    </p:spTree>
    <p:extLst>
      <p:ext uri="{BB962C8B-B14F-4D97-AF65-F5344CB8AC3E}">
        <p14:creationId xmlns:p14="http://schemas.microsoft.com/office/powerpoint/2010/main" val="25531778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44846"/>
            <a:ext cx="10515600" cy="1325563"/>
          </a:xfrm>
        </p:spPr>
        <p:txBody>
          <a:bodyPr/>
          <a:lstStyle/>
          <a:p>
            <a:r>
              <a:rPr lang="en-GB" dirty="0"/>
              <a:t>Exam Practice</a:t>
            </a:r>
          </a:p>
        </p:txBody>
      </p:sp>
      <p:sp>
        <p:nvSpPr>
          <p:cNvPr id="3" name="Content Placeholder 2"/>
          <p:cNvSpPr>
            <a:spLocks noGrp="1"/>
          </p:cNvSpPr>
          <p:nvPr>
            <p:ph idx="1"/>
          </p:nvPr>
        </p:nvSpPr>
        <p:spPr>
          <a:xfrm>
            <a:off x="838200" y="1994852"/>
            <a:ext cx="10515600" cy="4351338"/>
          </a:xfrm>
        </p:spPr>
        <p:txBody>
          <a:bodyPr>
            <a:normAutofit/>
          </a:bodyPr>
          <a:lstStyle/>
          <a:p>
            <a:pPr marL="0" indent="0" algn="ctr">
              <a:buNone/>
            </a:pPr>
            <a:r>
              <a:rPr lang="en-GB" sz="2400" b="1" dirty="0"/>
              <a:t>Virtue Ethics is of no use when dealing with </a:t>
            </a:r>
            <a:r>
              <a:rPr lang="en-GB" sz="2400" b="1" dirty="0">
                <a:effectLst>
                  <a:glow rad="228600">
                    <a:schemeClr val="accent4">
                      <a:satMod val="175000"/>
                      <a:alpha val="40000"/>
                    </a:schemeClr>
                  </a:glow>
                </a:effectLst>
              </a:rPr>
              <a:t>practical ethics</a:t>
            </a:r>
            <a:r>
              <a:rPr lang="en-GB" sz="2400" b="1" dirty="0"/>
              <a:t>. Do you agree?</a:t>
            </a:r>
          </a:p>
          <a:p>
            <a:pPr marL="0" indent="0">
              <a:buNone/>
            </a:pPr>
            <a:endParaRPr lang="en-GB" sz="2400" dirty="0"/>
          </a:p>
          <a:p>
            <a:pPr marL="0" indent="0">
              <a:buNone/>
            </a:pPr>
            <a:r>
              <a:rPr lang="en-GB" sz="2400" b="1" dirty="0"/>
              <a:t>Introduction</a:t>
            </a:r>
            <a:br>
              <a:rPr lang="en-GB" sz="2400" b="1" dirty="0"/>
            </a:br>
            <a:r>
              <a:rPr lang="en-GB" sz="2400" dirty="0"/>
              <a:t>Aim:</a:t>
            </a:r>
            <a:br>
              <a:rPr lang="en-GB" sz="2400" dirty="0"/>
            </a:br>
            <a:r>
              <a:rPr lang="en-GB" sz="2400" dirty="0"/>
              <a:t>Context: establish what is meant by practical ethics and problems of agent-</a:t>
            </a:r>
            <a:r>
              <a:rPr lang="en-GB" sz="2400" dirty="0" err="1"/>
              <a:t>centered</a:t>
            </a:r>
            <a:r>
              <a:rPr lang="en-GB" sz="2400" dirty="0"/>
              <a:t> versus act-</a:t>
            </a:r>
            <a:r>
              <a:rPr lang="en-GB" sz="2400" dirty="0" err="1"/>
              <a:t>centered</a:t>
            </a:r>
            <a:r>
              <a:rPr lang="en-GB" sz="2400" dirty="0"/>
              <a:t>.</a:t>
            </a:r>
            <a:br>
              <a:rPr lang="en-GB" sz="2400" dirty="0"/>
            </a:br>
            <a:r>
              <a:rPr lang="en-GB" sz="2400" dirty="0"/>
              <a:t>Summary: argument to follow</a:t>
            </a:r>
          </a:p>
        </p:txBody>
      </p:sp>
      <p:sp>
        <p:nvSpPr>
          <p:cNvPr id="4" name="Rectangle 3"/>
          <p:cNvSpPr/>
          <p:nvPr/>
        </p:nvSpPr>
        <p:spPr>
          <a:xfrm>
            <a:off x="0" y="-25928"/>
            <a:ext cx="12192000" cy="646331"/>
          </a:xfrm>
          <a:prstGeom prst="rect">
            <a:avLst/>
          </a:prstGeom>
          <a:solidFill>
            <a:schemeClr val="accent4"/>
          </a:solidFill>
        </p:spPr>
        <p:txBody>
          <a:bodyPr wrap="square">
            <a:spAutoFit/>
          </a:bodyPr>
          <a:lstStyle/>
          <a:p>
            <a:pPr>
              <a:buNone/>
            </a:pPr>
            <a:r>
              <a:rPr lang="en-GB" dirty="0"/>
              <a:t>A01: shows </a:t>
            </a:r>
            <a:r>
              <a:rPr lang="en-GB" b="1" dirty="0"/>
              <a:t>understanding</a:t>
            </a:r>
            <a:r>
              <a:rPr lang="en-GB" dirty="0"/>
              <a:t>; select and deploy </a:t>
            </a:r>
            <a:r>
              <a:rPr lang="en-GB" b="1" dirty="0"/>
              <a:t>relevant </a:t>
            </a:r>
            <a:r>
              <a:rPr lang="en-GB" dirty="0"/>
              <a:t>information, </a:t>
            </a:r>
            <a:r>
              <a:rPr lang="en-GB" b="1" dirty="0"/>
              <a:t>accurate</a:t>
            </a:r>
            <a:r>
              <a:rPr lang="en-GB" dirty="0"/>
              <a:t> use of technical terms.</a:t>
            </a:r>
          </a:p>
          <a:p>
            <a:pPr>
              <a:buNone/>
            </a:pPr>
            <a:r>
              <a:rPr lang="en-GB" dirty="0"/>
              <a:t>A02: uses a range of </a:t>
            </a:r>
            <a:r>
              <a:rPr lang="en-GB" b="1" dirty="0"/>
              <a:t>evidence </a:t>
            </a:r>
            <a:r>
              <a:rPr lang="en-GB" dirty="0"/>
              <a:t>to sustain an argument, showing critical analysis of </a:t>
            </a:r>
            <a:r>
              <a:rPr lang="en-GB" b="1" dirty="0"/>
              <a:t>different viewpoints</a:t>
            </a:r>
            <a:r>
              <a:rPr lang="en-GB" dirty="0"/>
              <a:t>.</a:t>
            </a:r>
            <a:endParaRPr lang="en-GB" sz="1400" dirty="0"/>
          </a:p>
        </p:txBody>
      </p:sp>
    </p:spTree>
    <p:extLst>
      <p:ext uri="{BB962C8B-B14F-4D97-AF65-F5344CB8AC3E}">
        <p14:creationId xmlns:p14="http://schemas.microsoft.com/office/powerpoint/2010/main" val="34668172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48814" y="-30"/>
            <a:ext cx="1343186" cy="6858030"/>
          </a:xfrm>
          <a:prstGeom prst="rect">
            <a:avLst/>
          </a:prstGeom>
          <a:solidFill>
            <a:schemeClr val="accent4"/>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dirty="0"/>
          </a:p>
        </p:txBody>
      </p:sp>
      <p:sp>
        <p:nvSpPr>
          <p:cNvPr id="2" name="Title 1"/>
          <p:cNvSpPr>
            <a:spLocks noGrp="1"/>
          </p:cNvSpPr>
          <p:nvPr>
            <p:ph type="title"/>
          </p:nvPr>
        </p:nvSpPr>
        <p:spPr>
          <a:xfrm rot="5400000">
            <a:off x="7913176" y="2579176"/>
            <a:ext cx="6858000" cy="1699647"/>
          </a:xfrm>
          <a:solidFill>
            <a:schemeClr val="accent4"/>
          </a:solidFill>
        </p:spPr>
        <p:txBody>
          <a:bodyPr/>
          <a:lstStyle/>
          <a:p>
            <a:r>
              <a:rPr lang="en-GB" dirty="0">
                <a:solidFill>
                  <a:schemeClr val="bg1"/>
                </a:solidFill>
              </a:rPr>
              <a:t>Modern Virtue Ethicists</a:t>
            </a:r>
          </a:p>
        </p:txBody>
      </p:sp>
      <p:graphicFrame>
        <p:nvGraphicFramePr>
          <p:cNvPr id="6" name="Table 5"/>
          <p:cNvGraphicFramePr>
            <a:graphicFrameLocks noGrp="1"/>
          </p:cNvGraphicFramePr>
          <p:nvPr/>
        </p:nvGraphicFramePr>
        <p:xfrm>
          <a:off x="579120" y="182880"/>
          <a:ext cx="9768840" cy="6217920"/>
        </p:xfrm>
        <a:graphic>
          <a:graphicData uri="http://schemas.openxmlformats.org/drawingml/2006/table">
            <a:tbl>
              <a:tblPr firstRow="1" bandRow="1">
                <a:tableStyleId>{00A15C55-8517-42AA-B614-E9B94910E393}</a:tableStyleId>
              </a:tblPr>
              <a:tblGrid>
                <a:gridCol w="3154680">
                  <a:extLst>
                    <a:ext uri="{9D8B030D-6E8A-4147-A177-3AD203B41FA5}">
                      <a16:colId xmlns:a16="http://schemas.microsoft.com/office/drawing/2014/main" val="20000"/>
                    </a:ext>
                  </a:extLst>
                </a:gridCol>
                <a:gridCol w="3398520">
                  <a:extLst>
                    <a:ext uri="{9D8B030D-6E8A-4147-A177-3AD203B41FA5}">
                      <a16:colId xmlns:a16="http://schemas.microsoft.com/office/drawing/2014/main" val="20001"/>
                    </a:ext>
                  </a:extLst>
                </a:gridCol>
                <a:gridCol w="3215640">
                  <a:extLst>
                    <a:ext uri="{9D8B030D-6E8A-4147-A177-3AD203B41FA5}">
                      <a16:colId xmlns:a16="http://schemas.microsoft.com/office/drawing/2014/main" val="20002"/>
                    </a:ext>
                  </a:extLst>
                </a:gridCol>
              </a:tblGrid>
              <a:tr h="170195">
                <a:tc>
                  <a:txBody>
                    <a:bodyPr/>
                    <a:lstStyle/>
                    <a:p>
                      <a:pPr algn="ctr"/>
                      <a:r>
                        <a:rPr lang="en-GB" b="1" dirty="0">
                          <a:solidFill>
                            <a:schemeClr val="bg1"/>
                          </a:solidFill>
                        </a:rPr>
                        <a:t>The Application</a:t>
                      </a:r>
                      <a:r>
                        <a:rPr lang="en-GB" b="1" baseline="0" dirty="0">
                          <a:solidFill>
                            <a:schemeClr val="bg1"/>
                          </a:solidFill>
                        </a:rPr>
                        <a:t> Problem</a:t>
                      </a:r>
                      <a:r>
                        <a:rPr lang="en-GB" baseline="0" dirty="0">
                          <a:solidFill>
                            <a:schemeClr val="bg1"/>
                          </a:solidFill>
                        </a:rPr>
                        <a:t>:</a:t>
                      </a:r>
                      <a:endParaRPr lang="en-GB" dirty="0">
                        <a:solidFill>
                          <a:schemeClr val="bg1"/>
                        </a:solidFill>
                      </a:endParaRPr>
                    </a:p>
                    <a:p>
                      <a:pPr algn="ctr"/>
                      <a:r>
                        <a:rPr lang="en-GB" b="0" dirty="0" err="1">
                          <a:solidFill>
                            <a:schemeClr val="bg1"/>
                          </a:solidFill>
                        </a:rPr>
                        <a:t>VE</a:t>
                      </a:r>
                      <a:r>
                        <a:rPr lang="en-GB" b="0" baseline="0" dirty="0">
                          <a:solidFill>
                            <a:schemeClr val="bg1"/>
                          </a:solidFill>
                        </a:rPr>
                        <a:t> provides no guidance in moral dilemmas.</a:t>
                      </a:r>
                    </a:p>
                  </a:txBody>
                  <a:tcPr/>
                </a:tc>
                <a:tc>
                  <a:txBody>
                    <a:bodyPr/>
                    <a:lstStyle/>
                    <a:p>
                      <a:pPr algn="ctr"/>
                      <a:r>
                        <a:rPr lang="en-GB" b="1" dirty="0">
                          <a:solidFill>
                            <a:schemeClr val="bg1"/>
                          </a:solidFill>
                        </a:rPr>
                        <a:t>Character Traits Problem</a:t>
                      </a:r>
                      <a:r>
                        <a:rPr lang="en-GB" dirty="0">
                          <a:solidFill>
                            <a:schemeClr val="bg1"/>
                          </a:solidFill>
                        </a:rPr>
                        <a:t>:</a:t>
                      </a:r>
                      <a:r>
                        <a:rPr lang="en-GB" baseline="0" dirty="0">
                          <a:solidFill>
                            <a:schemeClr val="bg1"/>
                          </a:solidFill>
                        </a:rPr>
                        <a:t> </a:t>
                      </a:r>
                    </a:p>
                    <a:p>
                      <a:pPr algn="ctr"/>
                      <a:r>
                        <a:rPr lang="en-GB" b="0" baseline="0" dirty="0">
                          <a:solidFill>
                            <a:schemeClr val="bg1"/>
                          </a:solidFill>
                        </a:rPr>
                        <a:t>Virtues can be put to a bad end</a:t>
                      </a:r>
                    </a:p>
                    <a:p>
                      <a:pPr algn="ctr"/>
                      <a:r>
                        <a:rPr lang="en-GB" b="0" baseline="0" dirty="0">
                          <a:solidFill>
                            <a:schemeClr val="bg1"/>
                          </a:solidFill>
                        </a:rPr>
                        <a:t>e.g. a ‘courageous’ murderer</a:t>
                      </a:r>
                      <a:endParaRPr lang="en-GB" b="0" dirty="0">
                        <a:solidFill>
                          <a:schemeClr val="bg1"/>
                        </a:solidFill>
                      </a:endParaRPr>
                    </a:p>
                  </a:txBody>
                  <a:tcPr/>
                </a:tc>
                <a:tc>
                  <a:txBody>
                    <a:bodyPr/>
                    <a:lstStyle/>
                    <a:p>
                      <a:pPr algn="ctr"/>
                      <a:r>
                        <a:rPr lang="en-GB" sz="1800" b="1" kern="1200" dirty="0" err="1">
                          <a:solidFill>
                            <a:schemeClr val="bg1"/>
                          </a:solidFill>
                          <a:latin typeface="+mn-lt"/>
                          <a:ea typeface="+mn-ea"/>
                          <a:cs typeface="+mn-cs"/>
                        </a:rPr>
                        <a:t>Eudaimonia</a:t>
                      </a:r>
                      <a:r>
                        <a:rPr lang="en-GB" sz="1800" b="1" kern="1200" dirty="0">
                          <a:solidFill>
                            <a:schemeClr val="bg1"/>
                          </a:solidFill>
                          <a:latin typeface="+mn-lt"/>
                          <a:ea typeface="+mn-ea"/>
                          <a:cs typeface="+mn-cs"/>
                        </a:rPr>
                        <a:t> Problem</a:t>
                      </a:r>
                      <a:r>
                        <a:rPr lang="en-GB" sz="1800" kern="1200" dirty="0">
                          <a:solidFill>
                            <a:schemeClr val="bg1"/>
                          </a:solidFill>
                          <a:latin typeface="+mn-lt"/>
                          <a:ea typeface="+mn-ea"/>
                          <a:cs typeface="+mn-cs"/>
                        </a:rPr>
                        <a:t>: </a:t>
                      </a:r>
                    </a:p>
                    <a:p>
                      <a:pPr algn="ctr"/>
                      <a:r>
                        <a:rPr lang="en-GB" sz="1800" b="0" kern="1200" dirty="0">
                          <a:solidFill>
                            <a:schemeClr val="bg1"/>
                          </a:solidFill>
                          <a:latin typeface="+mn-lt"/>
                          <a:ea typeface="+mn-ea"/>
                          <a:cs typeface="+mn-cs"/>
                        </a:rPr>
                        <a:t>VE depends on a human </a:t>
                      </a:r>
                      <a:r>
                        <a:rPr lang="en-GB" sz="1800" b="0" i="1" kern="1200" dirty="0">
                          <a:solidFill>
                            <a:schemeClr val="bg1"/>
                          </a:solidFill>
                          <a:latin typeface="+mn-lt"/>
                          <a:ea typeface="+mn-ea"/>
                          <a:cs typeface="+mn-cs"/>
                        </a:rPr>
                        <a:t>telos</a:t>
                      </a:r>
                      <a:r>
                        <a:rPr lang="en-GB" sz="1800" b="0" i="1" kern="1200" baseline="0" dirty="0">
                          <a:solidFill>
                            <a:schemeClr val="bg1"/>
                          </a:solidFill>
                          <a:latin typeface="+mn-lt"/>
                          <a:ea typeface="+mn-ea"/>
                          <a:cs typeface="+mn-cs"/>
                        </a:rPr>
                        <a:t> - </a:t>
                      </a:r>
                      <a:r>
                        <a:rPr lang="en-GB" sz="1800" b="0" kern="1200" dirty="0">
                          <a:solidFill>
                            <a:schemeClr val="bg1"/>
                          </a:solidFill>
                          <a:latin typeface="+mn-lt"/>
                          <a:ea typeface="+mn-ea"/>
                          <a:cs typeface="+mn-cs"/>
                        </a:rPr>
                        <a:t>there may not be one.</a:t>
                      </a:r>
                      <a:endParaRPr lang="en-GB" b="0" dirty="0">
                        <a:solidFill>
                          <a:schemeClr val="bg1"/>
                        </a:solidFill>
                      </a:endParaRPr>
                    </a:p>
                  </a:txBody>
                  <a:tcPr/>
                </a:tc>
                <a:extLst>
                  <a:ext uri="{0D108BD9-81ED-4DB2-BD59-A6C34878D82A}">
                    <a16:rowId xmlns:a16="http://schemas.microsoft.com/office/drawing/2014/main" val="10000"/>
                  </a:ext>
                </a:extLst>
              </a:tr>
              <a:tr h="17019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800" b="1" kern="1200" dirty="0">
                          <a:solidFill>
                            <a:schemeClr val="tx1"/>
                          </a:solidFill>
                          <a:latin typeface="+mn-lt"/>
                          <a:ea typeface="+mn-ea"/>
                          <a:cs typeface="+mn-cs"/>
                        </a:rPr>
                        <a:t>Rosalind </a:t>
                      </a:r>
                      <a:r>
                        <a:rPr lang="en-GB" sz="1800" b="1" kern="1200" dirty="0" err="1">
                          <a:solidFill>
                            <a:schemeClr val="tx1"/>
                          </a:solidFill>
                          <a:latin typeface="+mn-lt"/>
                          <a:ea typeface="+mn-ea"/>
                          <a:cs typeface="+mn-cs"/>
                        </a:rPr>
                        <a:t>Hursthouse</a:t>
                      </a:r>
                      <a:r>
                        <a:rPr lang="en-GB" sz="1800" b="1" kern="1200" dirty="0">
                          <a:solidFill>
                            <a:schemeClr val="tx1"/>
                          </a:solidFill>
                          <a:latin typeface="+mn-lt"/>
                          <a:ea typeface="+mn-ea"/>
                          <a:cs typeface="+mn-cs"/>
                        </a:rPr>
                        <a:t> </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b="1" dirty="0">
                          <a:solidFill>
                            <a:schemeClr val="tx1"/>
                          </a:solidFill>
                        </a:rPr>
                        <a:t>Philippa Foot</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b="1" dirty="0">
                          <a:solidFill>
                            <a:schemeClr val="tx1"/>
                          </a:solidFill>
                        </a:rPr>
                        <a:t>Alasdair</a:t>
                      </a:r>
                      <a:r>
                        <a:rPr lang="en-GB" b="1" baseline="0" dirty="0">
                          <a:solidFill>
                            <a:schemeClr val="tx1"/>
                          </a:solidFill>
                        </a:rPr>
                        <a:t> Macintyre</a:t>
                      </a:r>
                      <a:endParaRPr lang="en-GB" b="1" dirty="0">
                        <a:solidFill>
                          <a:schemeClr val="tx1"/>
                        </a:solidFill>
                      </a:endParaRPr>
                    </a:p>
                  </a:txBody>
                  <a:tcPr/>
                </a:tc>
                <a:extLst>
                  <a:ext uri="{0D108BD9-81ED-4DB2-BD59-A6C34878D82A}">
                    <a16:rowId xmlns:a16="http://schemas.microsoft.com/office/drawing/2014/main" val="10001"/>
                  </a:ext>
                </a:extLst>
              </a:tr>
              <a:tr h="1446660">
                <a:tc>
                  <a:txBody>
                    <a:bodyPr/>
                    <a:lstStyle/>
                    <a:p>
                      <a:pPr algn="ctr"/>
                      <a:endParaRPr lang="en-GB" sz="1800" kern="1200" dirty="0">
                        <a:solidFill>
                          <a:schemeClr val="tx1"/>
                        </a:solidFill>
                        <a:latin typeface="+mn-lt"/>
                        <a:ea typeface="+mn-ea"/>
                        <a:cs typeface="+mn-cs"/>
                      </a:endParaRPr>
                    </a:p>
                    <a:p>
                      <a:pPr algn="ctr"/>
                      <a:endParaRPr lang="en-GB" sz="1800" kern="1200" dirty="0">
                        <a:solidFill>
                          <a:schemeClr val="tx1"/>
                        </a:solidFill>
                        <a:latin typeface="+mn-lt"/>
                        <a:ea typeface="+mn-ea"/>
                        <a:cs typeface="+mn-cs"/>
                      </a:endParaRPr>
                    </a:p>
                    <a:p>
                      <a:pPr algn="ctr"/>
                      <a:endParaRPr lang="en-GB" sz="1800" kern="1200" dirty="0">
                        <a:solidFill>
                          <a:schemeClr val="tx1"/>
                        </a:solidFill>
                        <a:latin typeface="+mn-lt"/>
                        <a:ea typeface="+mn-ea"/>
                        <a:cs typeface="+mn-cs"/>
                      </a:endParaRPr>
                    </a:p>
                    <a:p>
                      <a:pPr algn="ctr"/>
                      <a:endParaRPr lang="en-GB" sz="1800" kern="1200" dirty="0">
                        <a:solidFill>
                          <a:schemeClr val="tx1"/>
                        </a:solidFill>
                        <a:latin typeface="+mn-lt"/>
                        <a:ea typeface="+mn-ea"/>
                        <a:cs typeface="+mn-cs"/>
                      </a:endParaRPr>
                    </a:p>
                    <a:p>
                      <a:pPr algn="ctr"/>
                      <a:endParaRPr lang="en-GB" sz="1800" kern="1200" dirty="0">
                        <a:solidFill>
                          <a:schemeClr val="tx1"/>
                        </a:solidFill>
                        <a:latin typeface="+mn-lt"/>
                        <a:ea typeface="+mn-ea"/>
                        <a:cs typeface="+mn-cs"/>
                      </a:endParaRPr>
                    </a:p>
                    <a:p>
                      <a:pPr algn="ctr"/>
                      <a:endParaRPr lang="en-GB" sz="1800" kern="1200" dirty="0">
                        <a:solidFill>
                          <a:schemeClr val="tx1"/>
                        </a:solidFill>
                        <a:latin typeface="+mn-lt"/>
                        <a:ea typeface="+mn-ea"/>
                        <a:cs typeface="+mn-cs"/>
                      </a:endParaRPr>
                    </a:p>
                    <a:p>
                      <a:pPr algn="ctr"/>
                      <a:endParaRPr lang="en-GB" sz="1800" kern="1200" dirty="0">
                        <a:solidFill>
                          <a:schemeClr val="tx1"/>
                        </a:solidFill>
                        <a:latin typeface="+mn-lt"/>
                        <a:ea typeface="+mn-ea"/>
                        <a:cs typeface="+mn-cs"/>
                      </a:endParaRPr>
                    </a:p>
                    <a:p>
                      <a:pPr algn="ctr"/>
                      <a:endParaRPr lang="en-GB" sz="1800" kern="1200" dirty="0">
                        <a:solidFill>
                          <a:schemeClr val="tx1"/>
                        </a:solidFill>
                        <a:latin typeface="+mn-lt"/>
                        <a:ea typeface="+mn-ea"/>
                        <a:cs typeface="+mn-cs"/>
                      </a:endParaRPr>
                    </a:p>
                    <a:p>
                      <a:pPr algn="ctr"/>
                      <a:endParaRPr lang="en-GB" sz="1800" kern="1200" dirty="0">
                        <a:solidFill>
                          <a:schemeClr val="tx1"/>
                        </a:solidFill>
                        <a:latin typeface="+mn-lt"/>
                        <a:ea typeface="+mn-ea"/>
                        <a:cs typeface="+mn-cs"/>
                      </a:endParaRPr>
                    </a:p>
                    <a:p>
                      <a:pPr algn="ctr"/>
                      <a:endParaRPr lang="en-GB" sz="1800" kern="1200" dirty="0">
                        <a:solidFill>
                          <a:schemeClr val="tx1"/>
                        </a:solidFill>
                        <a:latin typeface="+mn-lt"/>
                        <a:ea typeface="+mn-ea"/>
                        <a:cs typeface="+mn-cs"/>
                      </a:endParaRPr>
                    </a:p>
                  </a:txBody>
                  <a:tcPr/>
                </a:tc>
                <a:tc>
                  <a:txBody>
                    <a:bodyPr/>
                    <a:lstStyle/>
                    <a:p>
                      <a:pPr algn="ctr"/>
                      <a:endParaRPr lang="en-GB" dirty="0">
                        <a:solidFill>
                          <a:schemeClr val="tx1"/>
                        </a:solidFill>
                      </a:endParaRPr>
                    </a:p>
                  </a:txBody>
                  <a:tcPr/>
                </a:tc>
                <a:tc>
                  <a:txBody>
                    <a:bodyPr/>
                    <a:lstStyle/>
                    <a:p>
                      <a:pPr algn="ctr"/>
                      <a:endParaRPr lang="en-GB" dirty="0">
                        <a:solidFill>
                          <a:schemeClr val="tx1"/>
                        </a:solidFill>
                      </a:endParaRPr>
                    </a:p>
                  </a:txBody>
                  <a:tcPr/>
                </a:tc>
                <a:extLst>
                  <a:ext uri="{0D108BD9-81ED-4DB2-BD59-A6C34878D82A}">
                    <a16:rowId xmlns:a16="http://schemas.microsoft.com/office/drawing/2014/main" val="10002"/>
                  </a:ext>
                </a:extLst>
              </a:tr>
              <a:tr h="80842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b="1" baseline="0" dirty="0">
                          <a:solidFill>
                            <a:schemeClr val="tx1"/>
                          </a:solidFill>
                        </a:rPr>
                        <a:t>Her response</a:t>
                      </a:r>
                      <a:r>
                        <a:rPr lang="en-GB" baseline="0" dirty="0">
                          <a:solidFill>
                            <a:schemeClr val="tx1"/>
                          </a:solidFill>
                        </a:rPr>
                        <a:t>: </a:t>
                      </a:r>
                    </a:p>
                    <a:p>
                      <a:pPr marL="0" marR="0" indent="0" algn="ctr" defTabSz="914400" rtl="0" eaLnBrk="1" fontAlgn="auto" latinLnBrk="0" hangingPunct="1">
                        <a:lnSpc>
                          <a:spcPct val="100000"/>
                        </a:lnSpc>
                        <a:spcBef>
                          <a:spcPts val="0"/>
                        </a:spcBef>
                        <a:spcAft>
                          <a:spcPts val="0"/>
                        </a:spcAft>
                        <a:buClrTx/>
                        <a:buSzTx/>
                        <a:buFontTx/>
                        <a:buNone/>
                        <a:tabLst/>
                        <a:defRPr/>
                      </a:pPr>
                      <a:r>
                        <a:rPr lang="en-GB" baseline="0" dirty="0">
                          <a:solidFill>
                            <a:schemeClr val="tx1"/>
                          </a:solidFill>
                        </a:rPr>
                        <a:t>Shows how virtuous person would think about moral dilemma / V-Rules / Some moral dilemmas impossible but that’s okay.</a:t>
                      </a:r>
                      <a:endParaRPr lang="en-GB" dirty="0">
                        <a:solidFill>
                          <a:schemeClr val="tx1"/>
                        </a:solidFill>
                      </a:endParaRPr>
                    </a:p>
                  </a:txBody>
                  <a:tcPr/>
                </a:tc>
                <a:tc>
                  <a:txBody>
                    <a:bodyPr/>
                    <a:lstStyle/>
                    <a:p>
                      <a:pPr algn="ctr"/>
                      <a:r>
                        <a:rPr lang="en-GB" b="1" dirty="0">
                          <a:solidFill>
                            <a:schemeClr val="tx1"/>
                          </a:solidFill>
                        </a:rPr>
                        <a:t>Her</a:t>
                      </a:r>
                      <a:r>
                        <a:rPr lang="en-GB" b="1" baseline="0" dirty="0">
                          <a:solidFill>
                            <a:schemeClr val="tx1"/>
                          </a:solidFill>
                        </a:rPr>
                        <a:t> response</a:t>
                      </a:r>
                      <a:r>
                        <a:rPr lang="en-GB" baseline="0" dirty="0">
                          <a:solidFill>
                            <a:schemeClr val="tx1"/>
                          </a:solidFill>
                        </a:rPr>
                        <a:t>: </a:t>
                      </a:r>
                    </a:p>
                    <a:p>
                      <a:pPr algn="ctr"/>
                      <a:r>
                        <a:rPr lang="en-GB" sz="1800" kern="1200" dirty="0">
                          <a:solidFill>
                            <a:schemeClr val="tx1"/>
                          </a:solidFill>
                          <a:latin typeface="+mn-lt"/>
                          <a:ea typeface="+mn-ea"/>
                          <a:cs typeface="+mn-cs"/>
                        </a:rPr>
                        <a:t>A virtue does not operate as a virtue when turned to a bad end.</a:t>
                      </a:r>
                      <a:endParaRPr lang="en-GB" dirty="0">
                        <a:solidFill>
                          <a:schemeClr val="tx1"/>
                        </a:solidFill>
                      </a:endParaRPr>
                    </a:p>
                  </a:txBody>
                  <a:tcPr/>
                </a:tc>
                <a:tc>
                  <a:txBody>
                    <a:bodyPr/>
                    <a:lstStyle/>
                    <a:p>
                      <a:pPr algn="ctr">
                        <a:buFont typeface="Arial" pitchFamily="34" charset="0"/>
                        <a:buNone/>
                      </a:pPr>
                      <a:r>
                        <a:rPr lang="en-GB" b="1" dirty="0">
                          <a:solidFill>
                            <a:schemeClr val="tx1"/>
                          </a:solidFill>
                        </a:rPr>
                        <a:t>His response</a:t>
                      </a:r>
                      <a:r>
                        <a:rPr lang="en-GB" dirty="0">
                          <a:solidFill>
                            <a:schemeClr val="tx1"/>
                          </a:solidFill>
                        </a:rPr>
                        <a:t>: </a:t>
                      </a:r>
                    </a:p>
                    <a:p>
                      <a:pPr algn="ctr">
                        <a:buFont typeface="Arial" pitchFamily="34" charset="0"/>
                        <a:buNone/>
                      </a:pPr>
                      <a:r>
                        <a:rPr lang="en-GB" sz="1800" kern="1200" dirty="0">
                          <a:solidFill>
                            <a:schemeClr val="tx1"/>
                          </a:solidFill>
                          <a:latin typeface="+mn-lt"/>
                          <a:ea typeface="+mn-ea"/>
                          <a:cs typeface="+mn-cs"/>
                        </a:rPr>
                        <a:t>Human flourishing depends on</a:t>
                      </a:r>
                      <a:r>
                        <a:rPr lang="en-GB" sz="1800" kern="1200" baseline="0" dirty="0">
                          <a:solidFill>
                            <a:schemeClr val="tx1"/>
                          </a:solidFill>
                          <a:latin typeface="+mn-lt"/>
                          <a:ea typeface="+mn-ea"/>
                          <a:cs typeface="+mn-cs"/>
                        </a:rPr>
                        <a:t> </a:t>
                      </a:r>
                      <a:r>
                        <a:rPr lang="en-GB" sz="1800" kern="1200" dirty="0">
                          <a:solidFill>
                            <a:schemeClr val="tx1"/>
                          </a:solidFill>
                          <a:latin typeface="+mn-lt"/>
                          <a:ea typeface="+mn-ea"/>
                          <a:cs typeface="+mn-cs"/>
                        </a:rPr>
                        <a:t>community /</a:t>
                      </a:r>
                      <a:r>
                        <a:rPr lang="en-GB" sz="1800" kern="1200" baseline="0" dirty="0">
                          <a:solidFill>
                            <a:schemeClr val="tx1"/>
                          </a:solidFill>
                          <a:latin typeface="+mn-lt"/>
                          <a:ea typeface="+mn-ea"/>
                          <a:cs typeface="+mn-cs"/>
                        </a:rPr>
                        <a:t> virtues evolve over time and serve community / evolutionary science supports idea humans social animals</a:t>
                      </a:r>
                      <a:endParaRPr lang="en-GB" dirty="0">
                        <a:solidFill>
                          <a:schemeClr val="tx1"/>
                        </a:solidFill>
                      </a:endParaRPr>
                    </a:p>
                  </a:txBody>
                  <a:tcPr/>
                </a:tc>
                <a:extLst>
                  <a:ext uri="{0D108BD9-81ED-4DB2-BD59-A6C34878D82A}">
                    <a16:rowId xmlns:a16="http://schemas.microsoft.com/office/drawing/2014/main" val="10003"/>
                  </a:ext>
                </a:extLst>
              </a:tr>
              <a:tr h="24657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b="1" dirty="0">
                          <a:solidFill>
                            <a:schemeClr val="tx1"/>
                          </a:solidFill>
                        </a:rPr>
                        <a:t>Work</a:t>
                      </a:r>
                      <a:r>
                        <a:rPr lang="en-GB" dirty="0">
                          <a:solidFill>
                            <a:schemeClr val="tx1"/>
                          </a:solidFill>
                        </a:rPr>
                        <a:t>:</a:t>
                      </a:r>
                      <a:r>
                        <a:rPr lang="en-GB" baseline="0" dirty="0">
                          <a:solidFill>
                            <a:schemeClr val="tx1"/>
                          </a:solidFill>
                        </a:rPr>
                        <a:t> </a:t>
                      </a:r>
                      <a:r>
                        <a:rPr lang="en-GB" i="1" baseline="0" dirty="0">
                          <a:solidFill>
                            <a:schemeClr val="tx1"/>
                          </a:solidFill>
                        </a:rPr>
                        <a:t>On Virtue Ethics</a:t>
                      </a:r>
                      <a:endParaRPr lang="en-GB" i="1" dirty="0">
                        <a:solidFill>
                          <a:schemeClr val="tx1"/>
                        </a:solidFill>
                      </a:endParaRPr>
                    </a:p>
                  </a:txBody>
                  <a:tcPr/>
                </a:tc>
                <a:tc>
                  <a:txBody>
                    <a:bodyPr/>
                    <a:lstStyle/>
                    <a:p>
                      <a:pPr algn="ctr"/>
                      <a:r>
                        <a:rPr lang="en-GB" b="1" dirty="0">
                          <a:solidFill>
                            <a:schemeClr val="tx1"/>
                          </a:solidFill>
                        </a:rPr>
                        <a:t>Work</a:t>
                      </a:r>
                      <a:r>
                        <a:rPr lang="en-GB" dirty="0">
                          <a:solidFill>
                            <a:schemeClr val="tx1"/>
                          </a:solidFill>
                        </a:rPr>
                        <a:t>: </a:t>
                      </a:r>
                      <a:r>
                        <a:rPr lang="en-GB" i="1" dirty="0">
                          <a:solidFill>
                            <a:schemeClr val="tx1"/>
                          </a:solidFill>
                        </a:rPr>
                        <a:t>Virtues and Vices</a:t>
                      </a:r>
                    </a:p>
                  </a:txBody>
                  <a:tcPr/>
                </a:tc>
                <a:tc>
                  <a:txBody>
                    <a:bodyPr/>
                    <a:lstStyle/>
                    <a:p>
                      <a:pPr algn="ctr">
                        <a:buFont typeface="Arial" pitchFamily="34" charset="0"/>
                        <a:buNone/>
                      </a:pPr>
                      <a:r>
                        <a:rPr lang="en-GB" b="1" dirty="0">
                          <a:solidFill>
                            <a:schemeClr val="tx1"/>
                          </a:solidFill>
                        </a:rPr>
                        <a:t>Work</a:t>
                      </a:r>
                      <a:r>
                        <a:rPr lang="en-GB" dirty="0">
                          <a:solidFill>
                            <a:schemeClr val="tx1"/>
                          </a:solidFill>
                        </a:rPr>
                        <a:t>: </a:t>
                      </a:r>
                      <a:r>
                        <a:rPr lang="en-GB" i="1" dirty="0">
                          <a:solidFill>
                            <a:schemeClr val="tx1"/>
                          </a:solidFill>
                        </a:rPr>
                        <a:t>After Virtue</a:t>
                      </a:r>
                    </a:p>
                  </a:txBody>
                  <a:tcPr/>
                </a:tc>
                <a:extLst>
                  <a:ext uri="{0D108BD9-81ED-4DB2-BD59-A6C34878D82A}">
                    <a16:rowId xmlns:a16="http://schemas.microsoft.com/office/drawing/2014/main" val="10004"/>
                  </a:ext>
                </a:extLst>
              </a:tr>
            </a:tbl>
          </a:graphicData>
        </a:graphic>
      </p:graphicFrame>
      <p:pic>
        <p:nvPicPr>
          <p:cNvPr id="1035" name="Picture 11" descr="https://encrypted-tbn3.gstatic.com/images?q=tbn:ANd9GcTeWNnvzywRcrsZRDcOipUL3Z_ESWyvOjYLO94mnrpkNQG0GeRy"/>
          <p:cNvPicPr>
            <a:picLocks noChangeAspect="1" noChangeArrowheads="1"/>
          </p:cNvPicPr>
          <p:nvPr/>
        </p:nvPicPr>
        <p:blipFill>
          <a:blip r:embed="rId3"/>
          <a:srcRect/>
          <a:stretch>
            <a:fillRect/>
          </a:stretch>
        </p:blipFill>
        <p:spPr bwMode="auto">
          <a:xfrm>
            <a:off x="1212458" y="1463354"/>
            <a:ext cx="2128975" cy="2806378"/>
          </a:xfrm>
          <a:prstGeom prst="rect">
            <a:avLst/>
          </a:prstGeom>
          <a:solidFill>
            <a:schemeClr val="accent4"/>
          </a:solidFill>
        </p:spPr>
      </p:pic>
      <p:pic>
        <p:nvPicPr>
          <p:cNvPr id="1037" name="Picture 13" descr="http://i.telegraph.co.uk/multimedia/archive/01732/philippa-foot_1732696f.jpg"/>
          <p:cNvPicPr>
            <a:picLocks noChangeAspect="1" noChangeArrowheads="1"/>
          </p:cNvPicPr>
          <p:nvPr/>
        </p:nvPicPr>
        <p:blipFill>
          <a:blip r:embed="rId4"/>
          <a:srcRect/>
          <a:stretch>
            <a:fillRect/>
          </a:stretch>
        </p:blipFill>
        <p:spPr bwMode="auto">
          <a:xfrm>
            <a:off x="4317013" y="1481676"/>
            <a:ext cx="2102849" cy="2800613"/>
          </a:xfrm>
          <a:prstGeom prst="rect">
            <a:avLst/>
          </a:prstGeom>
          <a:solidFill>
            <a:schemeClr val="accent4"/>
          </a:solidFill>
        </p:spPr>
      </p:pic>
      <p:pic>
        <p:nvPicPr>
          <p:cNvPr id="1039" name="Picture 15" descr="http://upload.wikimedia.org/wikipedia/commons/4/4c/Alasdair_MacIntyre.jpg"/>
          <p:cNvPicPr>
            <a:picLocks noChangeAspect="1" noChangeArrowheads="1"/>
          </p:cNvPicPr>
          <p:nvPr/>
        </p:nvPicPr>
        <p:blipFill>
          <a:blip r:embed="rId5"/>
          <a:srcRect/>
          <a:stretch>
            <a:fillRect/>
          </a:stretch>
        </p:blipFill>
        <p:spPr bwMode="auto">
          <a:xfrm>
            <a:off x="7859673" y="1485074"/>
            <a:ext cx="2089784" cy="2813986"/>
          </a:xfrm>
          <a:prstGeom prst="rect">
            <a:avLst/>
          </a:prstGeom>
          <a:solidFill>
            <a:schemeClr val="accent4"/>
          </a:solidFill>
        </p:spPr>
      </p:pic>
      <p:sp>
        <p:nvSpPr>
          <p:cNvPr id="8" name="Title 1"/>
          <p:cNvSpPr txBox="1">
            <a:spLocks/>
          </p:cNvSpPr>
          <p:nvPr/>
        </p:nvSpPr>
        <p:spPr>
          <a:xfrm>
            <a:off x="1" y="6450677"/>
            <a:ext cx="10492352" cy="407323"/>
          </a:xfrm>
          <a:prstGeom prst="rect">
            <a:avLst/>
          </a:prstGeom>
          <a:solidFill>
            <a:schemeClr val="accent4"/>
          </a:solidFill>
        </p:spPr>
        <p:txBody>
          <a:bodyPr vert="horz" lIns="91440" tIns="45720" rIns="91440" bIns="45720" rtlCol="0" anchor="ctr">
            <a:normAutofit fontScale="85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eaLnBrk="0" fontAlgn="base" hangingPunct="0">
              <a:lnSpc>
                <a:spcPct val="100000"/>
              </a:lnSpc>
              <a:spcAft>
                <a:spcPct val="0"/>
              </a:spcAft>
            </a:pPr>
            <a:r>
              <a:rPr lang="en-US" altLang="en-US" sz="2000" b="1" dirty="0">
                <a:solidFill>
                  <a:schemeClr val="bg1"/>
                </a:solidFill>
              </a:rPr>
              <a:t>To what extent do modern versions of Virtue Ethics address the weaknesses of Aristotle’s teaching on virtue? [35] </a:t>
            </a:r>
          </a:p>
        </p:txBody>
      </p:sp>
    </p:spTree>
    <p:extLst>
      <p:ext uri="{BB962C8B-B14F-4D97-AF65-F5344CB8AC3E}">
        <p14:creationId xmlns:p14="http://schemas.microsoft.com/office/powerpoint/2010/main" val="19066752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334</TotalTime>
  <Words>1168</Words>
  <Application>Microsoft Office PowerPoint</Application>
  <PresentationFormat>Widescreen</PresentationFormat>
  <Paragraphs>176</Paragraphs>
  <Slides>16</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c/w  Modern Virtue Ethicists  13/05/2020</vt:lpstr>
      <vt:lpstr>Learning Objectives</vt:lpstr>
      <vt:lpstr>Key Words</vt:lpstr>
      <vt:lpstr>Hursthouse’s response</vt:lpstr>
      <vt:lpstr>Foot’s response</vt:lpstr>
      <vt:lpstr>Macintyre’s response</vt:lpstr>
      <vt:lpstr>PowerPoint Presentation</vt:lpstr>
      <vt:lpstr>Exam Practice</vt:lpstr>
      <vt:lpstr>Modern Virtue Ethicists</vt:lpstr>
      <vt:lpstr>Review Questions</vt:lpstr>
      <vt:lpstr>Past Questions</vt:lpstr>
      <vt:lpstr>‘Virtue Ethics is of no use when dealing with practical ethics.’ Discuss.</vt:lpstr>
      <vt:lpstr>‘Virtue Ethics is of no use when dealing with practical ethics.’ Discuss.</vt:lpstr>
      <vt:lpstr>‘Virtue Ethics is of no use when dealing with practical ethics.’ Discuss.</vt:lpstr>
      <vt:lpstr>‘Virtue Ethics is of no use when dealing with practical ethics.’ Discuss.</vt:lpstr>
      <vt:lpstr>‘Virtue Ethics is of no use when dealing with practical ethics.’ Discuss.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A2</dc:title>
  <dc:creator>Simone Ruggiero</dc:creator>
  <cp:lastModifiedBy>Simon Ruggiero</cp:lastModifiedBy>
  <cp:revision>26</cp:revision>
  <dcterms:created xsi:type="dcterms:W3CDTF">2016-02-25T16:18:24Z</dcterms:created>
  <dcterms:modified xsi:type="dcterms:W3CDTF">2020-05-13T06:17:14Z</dcterms:modified>
</cp:coreProperties>
</file>